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8" r:id="rId3"/>
    <p:sldId id="262" r:id="rId4"/>
    <p:sldId id="263" r:id="rId5"/>
    <p:sldId id="259" r:id="rId6"/>
    <p:sldId id="264" r:id="rId7"/>
    <p:sldId id="260" r:id="rId8"/>
    <p:sldId id="265" r:id="rId9"/>
    <p:sldId id="257" r:id="rId10"/>
    <p:sldId id="261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81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D7D25B0-FCCF-4372-A025-501EEE4E6D33}"/>
    <pc:docChg chg="modSld">
      <pc:chgData name="Danny Young" userId="cb0f4ce2-eb4f-479e-8e8f-3beb257e632f" providerId="ADAL" clId="{7D7D25B0-FCCF-4372-A025-501EEE4E6D33}" dt="2018-03-12T18:07:44.718" v="0"/>
      <pc:docMkLst>
        <pc:docMk/>
      </pc:docMkLst>
      <pc:sldChg chg="addSp">
        <pc:chgData name="Danny Young" userId="cb0f4ce2-eb4f-479e-8e8f-3beb257e632f" providerId="ADAL" clId="{7D7D25B0-FCCF-4372-A025-501EEE4E6D33}" dt="2018-03-12T18:07:44.718" v="0"/>
        <pc:sldMkLst>
          <pc:docMk/>
          <pc:sldMk cId="2722918536" sldId="258"/>
        </pc:sldMkLst>
        <pc:inkChg chg="add">
          <ac:chgData name="Danny Young" userId="cb0f4ce2-eb4f-479e-8e8f-3beb257e632f" providerId="ADAL" clId="{7D7D25B0-FCCF-4372-A025-501EEE4E6D33}" dt="2018-03-12T18:07:44.718" v="0"/>
          <ac:inkMkLst>
            <pc:docMk/>
            <pc:sldMk cId="2722918536" sldId="258"/>
            <ac:inkMk id="3" creationId="{0C52DDD3-69F5-4973-8E47-068D8AE6D322}"/>
          </ac:inkMkLst>
        </pc:ink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7.wmf"/><Relationship Id="rId18" Type="http://schemas.openxmlformats.org/officeDocument/2006/relationships/image" Target="../media/image22.wmf"/><Relationship Id="rId3" Type="http://schemas.openxmlformats.org/officeDocument/2006/relationships/image" Target="../media/image3.wmf"/><Relationship Id="rId7" Type="http://schemas.openxmlformats.org/officeDocument/2006/relationships/image" Target="../media/image11.wmf"/><Relationship Id="rId12" Type="http://schemas.openxmlformats.org/officeDocument/2006/relationships/image" Target="../media/image16.wmf"/><Relationship Id="rId17" Type="http://schemas.openxmlformats.org/officeDocument/2006/relationships/image" Target="../media/image21.wmf"/><Relationship Id="rId2" Type="http://schemas.openxmlformats.org/officeDocument/2006/relationships/image" Target="../media/image7.wmf"/><Relationship Id="rId16" Type="http://schemas.openxmlformats.org/officeDocument/2006/relationships/image" Target="../media/image20.wmf"/><Relationship Id="rId1" Type="http://schemas.openxmlformats.org/officeDocument/2006/relationships/image" Target="../media/image6.wmf"/><Relationship Id="rId6" Type="http://schemas.openxmlformats.org/officeDocument/2006/relationships/image" Target="../media/image10.wmf"/><Relationship Id="rId11" Type="http://schemas.openxmlformats.org/officeDocument/2006/relationships/image" Target="../media/image15.wmf"/><Relationship Id="rId5" Type="http://schemas.openxmlformats.org/officeDocument/2006/relationships/image" Target="../media/image9.wmf"/><Relationship Id="rId15" Type="http://schemas.openxmlformats.org/officeDocument/2006/relationships/image" Target="../media/image19.wmf"/><Relationship Id="rId10" Type="http://schemas.openxmlformats.org/officeDocument/2006/relationships/image" Target="../media/image14.wmf"/><Relationship Id="rId19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13.wmf"/><Relationship Id="rId14" Type="http://schemas.openxmlformats.org/officeDocument/2006/relationships/image" Target="../media/image1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5" Type="http://schemas.openxmlformats.org/officeDocument/2006/relationships/image" Target="../media/image43.wmf"/><Relationship Id="rId10" Type="http://schemas.openxmlformats.org/officeDocument/2006/relationships/image" Target="../media/image48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image" Target="../media/image53.wmf"/><Relationship Id="rId7" Type="http://schemas.openxmlformats.org/officeDocument/2006/relationships/image" Target="../media/image57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6" Type="http://schemas.openxmlformats.org/officeDocument/2006/relationships/image" Target="../media/image56.wmf"/><Relationship Id="rId5" Type="http://schemas.openxmlformats.org/officeDocument/2006/relationships/image" Target="../media/image55.wmf"/><Relationship Id="rId10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7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Relationship Id="rId9" Type="http://schemas.openxmlformats.org/officeDocument/2006/relationships/image" Target="../media/image6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image" Target="../media/image73.wmf"/><Relationship Id="rId5" Type="http://schemas.openxmlformats.org/officeDocument/2006/relationships/image" Target="../media/image77.wmf"/><Relationship Id="rId4" Type="http://schemas.openxmlformats.org/officeDocument/2006/relationships/image" Target="../media/image76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256" units="dev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504.5550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8-03-12T16:42:58.3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8548 9496 42 0,'-4'3'21'0,"29"-1"-15"0,-15-2 22 16,8 3-28-16,7-3 1 16,6 0-1-16,12 0 1 31,3 0-2-31,-1-3 1 15,8 1 0-15,7-4 1 0,7 1-1 16,0 0 0-16,7 2 0 16,11 3 0-16,-7-5 0 15,6-1 0-15,8 1 0 16,0 3 1-16,10-1 0 16,0-5 0-16,4 5 0 15,0 1 0-15,3 2 0 16,4 0 0-16,-3 0 0 15,-1 2 0-15,4 1 0 16,0 0 1-16,7 5-2 16,-7-6 1-16,10 1-1 15,1-1 1-15,6 4-1 16,-10-6 1-16,7 0-1 16,0 0 1-16,7 2-1 15,-10 1 0-15,3 0 0 16,0-1 1-16,7 6-1 15,-11-2 1-15,-3-4-1 16,4 1 1-16,3 2-1 16,0-2 1-16,-11-3 0 0,4 0 0 15,7 0-1-15,0-3 1 16,-4 3 0-16,-6-5 0 16,10 2-1-16,-11 3 1 15,8 0-1-15,-8 0 0 16,8 0 1-16,-4 0 0 15,0 0-1-15,3 0 1 0,-7-2 0 16,11-1 0-16,-7 0-1 16,11-2 1-16,-11 2-1 15,7 1 0-15,-4-1 0 16,-3 3 1-16,0 0-1 16,-3 0 1-16,-1 0-1 15,-3 3 0-15,0-1 0 16,7 1 1-16,-11-3-1 15,4 0 1-15,0 0-1 16,10 0 1-16,-10 0-1 16,-3 0 0-16,2 0 0 15,-2 0 1-15,-1 5-1 16,-3-2 0-16,-11 0 0 16,-3 2 1-16,3 0-1 15,1 0 1-15,-5-2-1 16,1 0 1-16,-7 5 0 15,-1-6 0-15,4 1 0 16,4 0 0-16,-11-1 0 0,-3 4 0 16,0-4 0-16,-8 1 0 15,-3-1-1-15,4 1 0 16,-4 2 0-16,3-5 0 16,-3 0 0-16,0 0 1 15,0 0-1-15,4 0 0 16,-11 0 0-16,0-5 1 15,0 5-1-15,0 0 0 16,0-3 0-16,-4 3 1 16,1 0-1-16,-1 0 1 15,1 0-1-15,3 0 0 0,-11 0 0 16,0 0 0-16,1 0 0 16,3 0 0-16,3 0 0 15,1 0 0-15,-8 0 0 16,0 0 0-16,4 0 0 15,0 3 0-15,-3 2 0 16,-8-2 0-16,-3 0 0 16,-1 2 0-16,5-2 0 15,-1 5 0-15,0-3 0 16,1-2 0-16,-4 2 0 16,-1-3 0-16,-6-2 0 0,0 0 0 15,-4 0 1-15,-7-2 0 16,0-3 0-16,-3 5 1 15,0-3-1-15,-4-2 1 16,0-3 0-16,0 2 0 16,0 1-2-16,0-3 1 15,0 0-1-15,1-2 1 16,-1-6-1-16,0 5 0 16,0-5 0-16,3 0 0 0,-6-2 0 15,0-9 0-15,-1-2 0 16,-3 0 1-16,0-3-1 15,0-10 0-15,0-6 0 16,-3-4 1-16,0-1-1 16,-1-3 1-16,1 6-1 15,-4-3 0-15,3-5 0 16,-3 2 0-16,0 6 0 16,-3 0 0-16,-1-6 0 15,4 8 1-15,0-2-1 0,0 5 0 16,4 3 0-16,-1-3 1 0,1 10-1 15,-4 1 0-15,3-3 0 32,1 0 0-32,-1 5 0 15,-3 6 1-15,-3 2-1 16,-1 0 0-16,-3 6 0 16,-3-1 0-16,-5 11 0 0,-2-5 1 15,-4 0-1-15,-8-1 0 16,-2 9 0-16,-5 0 1 15,-2-3-1-15,-8 3 0 16,-4 2 0-16,-3-2 0 0,-7 2 0 16,-7-2 0-16,-7 5 0 15,-3 0 1-15,-8 0-1 16,0 0 1-16,-10 2-1 16,-4 1 1-16,-3-6-1 15,-7 1 1-15,3 2-1 16,-11 0 1-16,1-3-1 15,-7 3 0 1,-1-3 0-16,-3-4 0 16,0 1 0-16,-7-2 0 15,3 3 0-15,-10-6 0 0,7 4 0 16,-7-7 1 0,-81-2-2-1,21-5 1-15,17 5 0 16,1 3 0-16,7 5 0 15,3 0 0-15,3 3 0 0,5 0 0 16,-8 5 0-16,14 0 0 16,0 0 0-16,-7 0 0 15,8 2 0-15,-8-2 0 16,4 6 1-16,-8 2 0 16,8 2 0-16,0 1 1 15,-8 2 0-15,8-5 0 0,0 8-1 31,-8-3 1-31,15-2-1 16,-7-1 0-16,3 3-1 16,0 1 1-16,8-6-1 15,-8 5 1-15,11-5-1 0,0 5 0 16,-4-5 0-16,4 0 0 16,3 0 0-16,8 0 1 15,-5-8-1-15,5 5 1 0,3 0-1 16,3-2 0-16,1 0 0 15,-1-1 1-15,8-4-1 16,-1-1 0-16,4 0 0 16,11-5 0-16,-4 3 0 15,0 0 0-15,-3-3 0 16,6 5 1-16,5-2-1 16,-12 0 0-16,1 2 0 15,3 3 0-15,4 3 0 16,3-3 1-16,-4 0-1 15,-3 0 1-15,4 0-1 16,0 5 0-16,6-5 0 16,-9 3 0-16,2-3 0 15,8 0 0-15,0 2 0 16,6 3 0-16,-2-5 0 16,-1 6 0-16,7-6 0 0,0 2 0 15,1 1 0-15,2 2 0 16,8 3 0-16,0-2 0 15,0-4 0-15,3 6 1 16,1-5-1-16,-1-1 0 0,4 1 0 16,7 8 0-16,4-6-1 15,-1-5 1-15,1 0 0 16,-1 3 0-16,8-3 0 16,-1 2 1-16,-3 4-1 15,7-4 0-15,4 1 0 16,3-1 0-16,4-2 0 15,6 0 0-15,5 0-1 16,-1 3 1-16,4 5 0 0,3-5 0 16,0 2 0-16,8-5 0 15,-1 8 0-15,7-3 0 16,1 6-1-16,-1-6 1 16,1 0 0-16,3 6 0 15,0 5-1-15,0 8 1 16,3 2 0-16,-3-2 0 15,3 16-1-15,1-3 1 16,3 2 0-16,-4 9 0 0,4 5 0 16,-3 8 0-16,3-8 0 15,-4 2 0-15,4-2 0 16,0 8 0-16,0 5 0 16,4-10 0-16,3-3 0 15,0-6 0-15,0-2 0 31,4 3 0-31,-1-6-1 16,1-5 1-16,-1-8 0 16,1-2 0-16,-1-9 0 15,1 1 0-15,-4-3 0 0,0 0 0 16,0-1 0-16,4-4 0 16,6 2 0-16,5 1 0 15,9 1 0-15,8-4 0 16,4 2 0-16,9 0 0 15,12 1 0-15,3-6 0 16,21 0-1-16,7-6 1 16,18-2 0-16,4-8 0 0,20 0-3 15,15-8 1-15,7-2-11 16,24-3 0-16,22-16-12 16,-8-3 1-16</inkml:trace>
  <inkml:trace contextRef="#ctx0" brushRef="#br0" timeOffset="3375.0788">7122 4755 38 0,'-10'-24'19'0,"20"-16"-14"0,1 27 19 16,3 5-24-16,4-8 1 16,3 5 0-16,4 1 0 0,-4 5-1 15,-4-3 0-15,4 2 1 16,8 1 0-16,2 0 0 16,5 5 0-16,3 0 1 15,3 5 0-15,4 0 0 16,3 3 1-16,8-5-1 15,3 2 1-15,3-2-1 16,4 2 1-16,7 3-1 16,0-3 0-16,7 1 0 15,4 7 0-15,-4-5 0 16,0 8 0-16,8-3-1 16,6-5 1-16,7 2-1 0,-3-4 1 15,10-4-1-15,1 4 0 16,6-4 0-16,0-2 0 15,4 3 0-15,0-3 0 16,0 5 1-16,0 3 0 16,0-5-1-16,-3 0 1 15,-1-1-1-15,7 1 0 16,1 5 0-16,-4-6 1 16,-4 1-1-16,-3 0 0 0,4-3 0 15,3 0 0-15,-4 8 0 16,-3-6 0-16,-4-2 0 31,11 0 0-31,-11 3 0 16,1-3 0-16,-1 0 0 15,-3 0 0-15,7 0 0 16,-4 0 0-16,-6-5 0 16,2 2 1-16,1-5-1 0,0 5 0 15,0 3-1-15,-7-5 1 16,3-3 0-16,4 0 0 15,-4 0-1-15,4-2 0 16,-7 4 0-16,-4-2 1 0,7 1-1 16,-6 4 0-16,-1 0-1 15,0 3 1-15,-7 0 0 16,-3 3 0-16,7 0 0 16,-4 2 0-16,0 0 0 15,4 0 0-15,-1 3 0 16,-2 0 1-16,-5 0-1 15,5-2 0 1,-1-1 0-16,3 0 0 0,1-2 0 16,-4-1 0-16,-3 1 0 15,3 5 0-15,-3-5 0 16,3-1 0-16,4 1 0 16,-8 2 0-16,-2-2 0 15,-1-1 1-15,0 1-1 16,-3-3 0-16,-1 0 0 15,8 0 1-15,-11 0 0 16,-4 0 0-16,-3 0-1 0,4 3 1 16,0-3-1-16,-4 0 0 15,0 2 0-15,-4 4 0 16,1-4 0-16,-4-2 1 0,-4 0-1 16,0 0 0-16,1 0 0 15,3 0 0-15,0-2 0 16,-4 2 1-16,-3 2-1 15,0 1 1-15,4-3-1 16,-8 5 0-16,-3 3 0 16,-7-5 1-16,-4 2-1 15,-3-5 0-15,-1 3 0 16,1-3 0-16,3 0 0 16,-6 2 1-16,-1 4-2 15,-3-4 1-15,-4-2 0 16,-4 3 0-1,-2-3 0 1,-1-3 0-16,-4-5 1 16,-3 1 1-16,0-12 0 15,-3 0 0-15,-4 1-1 16,-4-14 1-16,-3-7 0 16,0 1 0-16,-3-1-2 0,-1-11 0 15,4 2 0-15,0-5 0 16,0-8 0-16,-4-2 1 15,1 2-1-15,-4-3 0 16,-1 9 0-16,1-9 0 16,4 9 0-16,-1 7 0 15,1-5 0-15,-1 3 0 0,4 2-1 16,0 1 1-16,0 4 0 16,0 9 0-16,3 2 0 15,-6-2 0-15,3-3 0 16,0 8 1-16,-4-3-1 15,0 3 0-15,-3 10 0 16,-3 1 0-16,-1 2 0 16,-3 5 0-16,0-2 0 15,-4 5 0-15,-3 0 0 16,-4 0 1-16,-3 3-1 16,-4 5 0-16,-3-3 0 15,-4 3 1-15,0 0-1 16,-3 3 1-1,-11-3-1-15,7 3 0 0,-4-1 0 16,-6 6 1-16,-4-5-1 16,-4-1 0-16,8-2 0 15,-11 3 0-15,-4-3 0 16,0 3 1-16,-10-6-1 16,-4 6 0-16,4-3 0 15,-11 2 0-15,1-4 0 0,-8 4 0 16,0-4 0-16,0 2 0 15,-7-3 0-15,0 6 1 16,-7-3-1-16,8 0 0 16,-8 0 0-16,0-3 1 15,-4 0-2-15,1 1 1 16,6-6 0-16,-6 0 0 16,-1-3 0-16,-3 6 1 0,11 0-1 31,-18-3 0-31,14 2 0 15,-7-1 1-15,3 4-1 16,-3 0 0-16,0 1 0 16,0-1 0-16,-3 0 0 0,3 3 0 15,0-5 0-15,3 2 0 16,-3 1 0-16,7-1 1 16,4 0-1-16,0-4 0 15,-1 4 0-15,-6 0 1 0,13 1-1 16,-2-1 1-16,-1-5-1 15,-4 3 0-15,1 2 0 16,6 3 0-16,-6-3 0 16,0-2 1-16,-11 2-1 15,7 3 0-15,7 0 0 16,-4-2 1-16,-6-1-1 16,-1 1 0-16,12 2 0 0,-5 0 0 15,-3-3 0-15,32 0 0 16,-39 3 0-16,11 0 0 15,-4-2 0-15,3-1 0 16,4 0 0-16,-3 3 1 16,14-2-1-16,-4 2 0 15,0 0 0-15,7 0 0 16,0-6 0-16,1-2 0 0,6 6 0 16,7-4 0-16,-7 1 0 15,15 0 0-15,-1-3 0 16,1 5 0-16,-1-10-1 15,7 10 1-15,8-2 0 16,3 3 0-16,-4-6 0 16,1 2 0-16,3-2 0 15,4 0 0-15,-1 8 0 16,15 0 0-16,-11-2 0 16,3 2 0-16,5-6 0 15,6 1 1-15,7 3-2 16,4-1 1-16,3-2 0 15,8 5 0-15,2 0-1 0,5 0 1 16,-1 2-1-16,4 6 1 16,0 0-1-16,4 8 1 15,-4 3 0-15,3-4 0 0,0 12-1 16,4 13 1-16,-3 2 0 16,-1 19 0-16,1-8 0 15,-1 13 0-15,1 5 0 16,-1-2 0-16,-3 2 0 15,0 4 0-15,7 9-1 16,4-7 1-16,-1 0 0 16,1-6 0-16,3-2 0 15,-4 0 0-15,4-8 0 16,4-14 0-16,3 3 0 16,0-7 0-16,0-4 0 15,0-2 0-15,4-2 0 16,3-3 0-16,4-6 0 15,10-5 0-15,15-8 0 16,20-2 0-16,11-11-1 16,36-18 0-16,27-4-10 15,36-7 0-15,39-13-14 16,-18-16 0-16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E79C5-4299-4F0F-B779-AE5DF6258352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7833C-D0FE-4439-94D5-34AB3441FF9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7884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274730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7333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80967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62398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332429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3713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899380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C1640E-ECA0-4AD9-84C6-DC2F18267E8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89053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140658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47833C-D0FE-4439-94D5-34AB3441FF9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90080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540CCE-FBA0-45D8-9675-E0484B3F2B61}" type="datetimeFigureOut">
              <a:rPr lang="en-CA" smtClean="0"/>
              <a:pPr/>
              <a:t>2018-03-12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BA04FA3-2341-42C1-8655-F3000496E635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image" Target="../media/image76.wmf"/><Relationship Id="rId3" Type="http://schemas.openxmlformats.org/officeDocument/2006/relationships/notesSlide" Target="../notesSlides/notesSlide10.xml"/><Relationship Id="rId7" Type="http://schemas.openxmlformats.org/officeDocument/2006/relationships/oleObject" Target="../embeddings/oleObject68.bin"/><Relationship Id="rId12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67.bin"/><Relationship Id="rId11" Type="http://schemas.openxmlformats.org/officeDocument/2006/relationships/image" Target="../media/image75.wmf"/><Relationship Id="rId5" Type="http://schemas.openxmlformats.org/officeDocument/2006/relationships/image" Target="../media/image73.wmf"/><Relationship Id="rId15" Type="http://schemas.openxmlformats.org/officeDocument/2006/relationships/image" Target="../media/image77.wmf"/><Relationship Id="rId10" Type="http://schemas.openxmlformats.org/officeDocument/2006/relationships/oleObject" Target="../embeddings/oleObject70.bin"/><Relationship Id="rId4" Type="http://schemas.openxmlformats.org/officeDocument/2006/relationships/oleObject" Target="../embeddings/oleObject66.bin"/><Relationship Id="rId9" Type="http://schemas.openxmlformats.org/officeDocument/2006/relationships/oleObject" Target="../embeddings/oleObject69.bin"/><Relationship Id="rId14" Type="http://schemas.openxmlformats.org/officeDocument/2006/relationships/oleObject" Target="../embeddings/oleObject72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12" Type="http://schemas.openxmlformats.org/officeDocument/2006/relationships/customXml" Target="../ink/ink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slide" Target="slide10.xml"/><Relationship Id="rId5" Type="http://schemas.openxmlformats.org/officeDocument/2006/relationships/image" Target="../media/image2.wmf"/><Relationship Id="rId10" Type="http://schemas.openxmlformats.org/officeDocument/2006/relationships/image" Target="../media/image4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9.wmf"/><Relationship Id="rId18" Type="http://schemas.openxmlformats.org/officeDocument/2006/relationships/oleObject" Target="../embeddings/oleObject12.bin"/><Relationship Id="rId26" Type="http://schemas.openxmlformats.org/officeDocument/2006/relationships/oleObject" Target="../embeddings/oleObject16.bin"/><Relationship Id="rId39" Type="http://schemas.openxmlformats.org/officeDocument/2006/relationships/oleObject" Target="../embeddings/oleObject23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3.wmf"/><Relationship Id="rId34" Type="http://schemas.openxmlformats.org/officeDocument/2006/relationships/image" Target="../media/image19.wmf"/><Relationship Id="rId42" Type="http://schemas.openxmlformats.org/officeDocument/2006/relationships/image" Target="../media/image23.wmf"/><Relationship Id="rId7" Type="http://schemas.openxmlformats.org/officeDocument/2006/relationships/image" Target="../media/image7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1.wmf"/><Relationship Id="rId25" Type="http://schemas.openxmlformats.org/officeDocument/2006/relationships/image" Target="../media/image15.wmf"/><Relationship Id="rId33" Type="http://schemas.openxmlformats.org/officeDocument/2006/relationships/oleObject" Target="../embeddings/oleObject20.bin"/><Relationship Id="rId38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.bin"/><Relationship Id="rId20" Type="http://schemas.openxmlformats.org/officeDocument/2006/relationships/oleObject" Target="../embeddings/oleObject13.bin"/><Relationship Id="rId29" Type="http://schemas.openxmlformats.org/officeDocument/2006/relationships/image" Target="../media/image17.wmf"/><Relationship Id="rId41" Type="http://schemas.openxmlformats.org/officeDocument/2006/relationships/oleObject" Target="../embeddings/oleObject24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8.wmf"/><Relationship Id="rId24" Type="http://schemas.openxmlformats.org/officeDocument/2006/relationships/oleObject" Target="../embeddings/oleObject15.bin"/><Relationship Id="rId32" Type="http://schemas.openxmlformats.org/officeDocument/2006/relationships/image" Target="../media/image18.wmf"/><Relationship Id="rId37" Type="http://schemas.openxmlformats.org/officeDocument/2006/relationships/oleObject" Target="../embeddings/oleObject22.bin"/><Relationship Id="rId40" Type="http://schemas.openxmlformats.org/officeDocument/2006/relationships/image" Target="../media/image22.wmf"/><Relationship Id="rId5" Type="http://schemas.openxmlformats.org/officeDocument/2006/relationships/image" Target="../media/image6.wmf"/><Relationship Id="rId15" Type="http://schemas.openxmlformats.org/officeDocument/2006/relationships/image" Target="../media/image10.wmf"/><Relationship Id="rId23" Type="http://schemas.openxmlformats.org/officeDocument/2006/relationships/image" Target="../media/image14.wmf"/><Relationship Id="rId28" Type="http://schemas.openxmlformats.org/officeDocument/2006/relationships/oleObject" Target="../embeddings/oleObject17.bin"/><Relationship Id="rId36" Type="http://schemas.openxmlformats.org/officeDocument/2006/relationships/image" Target="../media/image20.wmf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2.wmf"/><Relationship Id="rId31" Type="http://schemas.openxmlformats.org/officeDocument/2006/relationships/oleObject" Target="../embeddings/oleObject19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10.bin"/><Relationship Id="rId22" Type="http://schemas.openxmlformats.org/officeDocument/2006/relationships/oleObject" Target="../embeddings/oleObject14.bin"/><Relationship Id="rId27" Type="http://schemas.openxmlformats.org/officeDocument/2006/relationships/image" Target="../media/image16.wmf"/><Relationship Id="rId30" Type="http://schemas.openxmlformats.org/officeDocument/2006/relationships/oleObject" Target="../embeddings/oleObject18.bin"/><Relationship Id="rId35" Type="http://schemas.openxmlformats.org/officeDocument/2006/relationships/oleObject" Target="../embeddings/oleObject2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31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8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29.bin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6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5" Type="http://schemas.openxmlformats.org/officeDocument/2006/relationships/oleObject" Target="../embeddings/oleObject31.bin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34.wmf"/><Relationship Id="rId14" Type="http://schemas.openxmlformats.org/officeDocument/2006/relationships/image" Target="../media/image36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46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7.bin"/><Relationship Id="rId17" Type="http://schemas.openxmlformats.org/officeDocument/2006/relationships/oleObject" Target="../embeddings/oleObject40.bin"/><Relationship Id="rId25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9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50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4.bin"/><Relationship Id="rId11" Type="http://schemas.openxmlformats.org/officeDocument/2006/relationships/image" Target="../media/image42.wmf"/><Relationship Id="rId24" Type="http://schemas.openxmlformats.org/officeDocument/2006/relationships/oleObject" Target="../embeddings/oleObject44.bin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23" Type="http://schemas.openxmlformats.org/officeDocument/2006/relationships/image" Target="../media/image47.wmf"/><Relationship Id="rId28" Type="http://schemas.openxmlformats.org/officeDocument/2006/relationships/oleObject" Target="../embeddings/oleObject46.bin"/><Relationship Id="rId10" Type="http://schemas.openxmlformats.org/officeDocument/2006/relationships/oleObject" Target="../embeddings/oleObject36.bin"/><Relationship Id="rId19" Type="http://schemas.openxmlformats.org/officeDocument/2006/relationships/image" Target="../media/image45.w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8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13" Type="http://schemas.openxmlformats.org/officeDocument/2006/relationships/image" Target="../media/image55.wmf"/><Relationship Id="rId18" Type="http://schemas.openxmlformats.org/officeDocument/2006/relationships/oleObject" Target="../embeddings/oleObject54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59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1.bin"/><Relationship Id="rId17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3.bin"/><Relationship Id="rId20" Type="http://schemas.openxmlformats.org/officeDocument/2006/relationships/oleObject" Target="../embeddings/oleObject55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48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23" Type="http://schemas.openxmlformats.org/officeDocument/2006/relationships/image" Target="../media/image60.wmf"/><Relationship Id="rId10" Type="http://schemas.openxmlformats.org/officeDocument/2006/relationships/oleObject" Target="../embeddings/oleObject50.bin"/><Relationship Id="rId19" Type="http://schemas.openxmlformats.org/officeDocument/2006/relationships/image" Target="../media/image58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2.bin"/><Relationship Id="rId22" Type="http://schemas.openxmlformats.org/officeDocument/2006/relationships/oleObject" Target="../embeddings/oleObject56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7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65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4.bin"/><Relationship Id="rId4" Type="http://schemas.openxmlformats.org/officeDocument/2006/relationships/image" Target="../media/image70.png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Section 8.4 </a:t>
            </a:r>
            <a:br>
              <a:rPr lang="en-CA" dirty="0"/>
            </a:br>
            <a:r>
              <a:rPr lang="en-CA" dirty="0"/>
              <a:t>Surface Area of a cylinder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Box 3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ie 60"/>
          <p:cNvSpPr/>
          <p:nvPr/>
        </p:nvSpPr>
        <p:spPr>
          <a:xfrm rot="20224269" flipV="1">
            <a:off x="3876675" y="2473325"/>
            <a:ext cx="1979613" cy="1981200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7" name="Pie 66"/>
          <p:cNvSpPr/>
          <p:nvPr/>
        </p:nvSpPr>
        <p:spPr>
          <a:xfrm rot="20224269" flipV="1">
            <a:off x="4657725" y="2482850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3" name="Pie 72"/>
          <p:cNvSpPr/>
          <p:nvPr/>
        </p:nvSpPr>
        <p:spPr>
          <a:xfrm rot="20224269" flipV="1">
            <a:off x="5437188" y="2492375"/>
            <a:ext cx="1981200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9" name="Pie 78"/>
          <p:cNvSpPr/>
          <p:nvPr/>
        </p:nvSpPr>
        <p:spPr>
          <a:xfrm rot="20224269" flipV="1">
            <a:off x="6218238" y="2501900"/>
            <a:ext cx="1979612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0" name="Pie 69"/>
          <p:cNvSpPr/>
          <p:nvPr/>
        </p:nvSpPr>
        <p:spPr>
          <a:xfrm rot="1416210">
            <a:off x="5038725" y="3397250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64" name="Pie 63"/>
          <p:cNvSpPr/>
          <p:nvPr/>
        </p:nvSpPr>
        <p:spPr>
          <a:xfrm rot="1416210">
            <a:off x="4257675" y="3387725"/>
            <a:ext cx="1981200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738" y="231775"/>
            <a:ext cx="4592637" cy="62706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Area of a Circle: </a:t>
            </a:r>
          </a:p>
        </p:txBody>
      </p:sp>
      <p:sp>
        <p:nvSpPr>
          <p:cNvPr id="4" name="Oval 3"/>
          <p:cNvSpPr/>
          <p:nvPr/>
        </p:nvSpPr>
        <p:spPr>
          <a:xfrm>
            <a:off x="784225" y="2841625"/>
            <a:ext cx="1979613" cy="1981200"/>
          </a:xfrm>
          <a:prstGeom prst="ellipse">
            <a:avLst/>
          </a:prstGeom>
          <a:solidFill>
            <a:schemeClr val="accent1">
              <a:alpha val="7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6" name="Straight Connector 5"/>
          <p:cNvCxnSpPr>
            <a:stCxn id="4" idx="0"/>
            <a:endCxn id="4" idx="4"/>
          </p:cNvCxnSpPr>
          <p:nvPr/>
        </p:nvCxnSpPr>
        <p:spPr>
          <a:xfrm rot="16200000" flipH="1">
            <a:off x="784226" y="3832225"/>
            <a:ext cx="1979612" cy="1587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4" idx="7"/>
            <a:endCxn id="4" idx="3"/>
          </p:cNvCxnSpPr>
          <p:nvPr/>
        </p:nvCxnSpPr>
        <p:spPr>
          <a:xfrm rot="16200000" flipH="1" flipV="1">
            <a:off x="1074738" y="3132138"/>
            <a:ext cx="1400175" cy="14001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6"/>
            <a:endCxn id="4" idx="2"/>
          </p:cNvCxnSpPr>
          <p:nvPr/>
        </p:nvCxnSpPr>
        <p:spPr>
          <a:xfrm flipH="1">
            <a:off x="784225" y="3832225"/>
            <a:ext cx="1979613" cy="1588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4" idx="1"/>
          </p:cNvCxnSpPr>
          <p:nvPr/>
        </p:nvCxnSpPr>
        <p:spPr>
          <a:xfrm rot="16200000" flipV="1">
            <a:off x="1074738" y="3132138"/>
            <a:ext cx="1400175" cy="14001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Pie 33"/>
          <p:cNvSpPr/>
          <p:nvPr/>
        </p:nvSpPr>
        <p:spPr>
          <a:xfrm>
            <a:off x="787400" y="2827338"/>
            <a:ext cx="1979613" cy="1979612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5" name="Pie 34"/>
          <p:cNvSpPr/>
          <p:nvPr/>
        </p:nvSpPr>
        <p:spPr>
          <a:xfrm flipH="1">
            <a:off x="777875" y="2844800"/>
            <a:ext cx="1981200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6" name="Pie 35"/>
          <p:cNvSpPr/>
          <p:nvPr/>
        </p:nvSpPr>
        <p:spPr>
          <a:xfrm flipH="1">
            <a:off x="796925" y="2835275"/>
            <a:ext cx="1979613" cy="1981200"/>
          </a:xfrm>
          <a:prstGeom prst="pie">
            <a:avLst>
              <a:gd name="adj1" fmla="val 10768812"/>
              <a:gd name="adj2" fmla="val 13403299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7" name="Pie 36"/>
          <p:cNvSpPr/>
          <p:nvPr/>
        </p:nvSpPr>
        <p:spPr>
          <a:xfrm rot="-2700000">
            <a:off x="781050" y="2832100"/>
            <a:ext cx="1979613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8" name="Pie 37"/>
          <p:cNvSpPr/>
          <p:nvPr/>
        </p:nvSpPr>
        <p:spPr>
          <a:xfrm flipV="1">
            <a:off x="792163" y="2859088"/>
            <a:ext cx="1979612" cy="1979612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39" name="Pie 38"/>
          <p:cNvSpPr/>
          <p:nvPr/>
        </p:nvSpPr>
        <p:spPr>
          <a:xfrm flipH="1" flipV="1">
            <a:off x="796925" y="2862263"/>
            <a:ext cx="1979613" cy="1981200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0" name="Pie 39"/>
          <p:cNvSpPr/>
          <p:nvPr/>
        </p:nvSpPr>
        <p:spPr>
          <a:xfrm flipH="1" flipV="1">
            <a:off x="787400" y="2867025"/>
            <a:ext cx="1979613" cy="1979613"/>
          </a:xfrm>
          <a:prstGeom prst="pie">
            <a:avLst>
              <a:gd name="adj1" fmla="val 10768812"/>
              <a:gd name="adj2" fmla="val 13403299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41" name="Pie 40"/>
          <p:cNvSpPr/>
          <p:nvPr/>
        </p:nvSpPr>
        <p:spPr>
          <a:xfrm rot="2700000" flipV="1">
            <a:off x="781050" y="2857500"/>
            <a:ext cx="1979613" cy="1979613"/>
          </a:xfrm>
          <a:prstGeom prst="pie">
            <a:avLst>
              <a:gd name="adj1" fmla="val 13449272"/>
              <a:gd name="adj2" fmla="val 16200000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57" name="Pie 56"/>
          <p:cNvSpPr/>
          <p:nvPr/>
        </p:nvSpPr>
        <p:spPr>
          <a:xfrm rot="1416210">
            <a:off x="3478213" y="3386138"/>
            <a:ext cx="1979612" cy="1979612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6" name="Pie 75"/>
          <p:cNvSpPr/>
          <p:nvPr/>
        </p:nvSpPr>
        <p:spPr>
          <a:xfrm rot="1416210">
            <a:off x="5819775" y="3406775"/>
            <a:ext cx="1979613" cy="1979613"/>
          </a:xfrm>
          <a:prstGeom prst="pie">
            <a:avLst>
              <a:gd name="adj1" fmla="val 13449272"/>
              <a:gd name="adj2" fmla="val 16172614"/>
            </a:avLst>
          </a:prstGeom>
          <a:solidFill>
            <a:srgbClr val="0070C0">
              <a:alpha val="6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>
              <a:solidFill>
                <a:schemeClr val="tx1"/>
              </a:solidFill>
              <a:cs typeface="Arial" charset="0"/>
            </a:endParaRPr>
          </a:p>
        </p:txBody>
      </p:sp>
      <p:grpSp>
        <p:nvGrpSpPr>
          <p:cNvPr id="3" name="Group 80"/>
          <p:cNvGrpSpPr>
            <a:grpSpLocks/>
          </p:cNvGrpSpPr>
          <p:nvPr/>
        </p:nvGrpSpPr>
        <p:grpSpPr bwMode="auto">
          <a:xfrm>
            <a:off x="3876675" y="2489200"/>
            <a:ext cx="4322763" cy="2000250"/>
            <a:chOff x="3522649" y="3257158"/>
            <a:chExt cx="4321587" cy="1999895"/>
          </a:xfrm>
        </p:grpSpPr>
        <p:sp>
          <p:nvSpPr>
            <p:cNvPr id="60" name="Arc 59"/>
            <p:cNvSpPr/>
            <p:nvPr/>
          </p:nvSpPr>
          <p:spPr>
            <a:xfrm rot="20224269" flipV="1">
              <a:off x="3522649" y="3257158"/>
              <a:ext cx="1980661" cy="1979262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66" name="Arc 65"/>
            <p:cNvSpPr/>
            <p:nvPr/>
          </p:nvSpPr>
          <p:spPr>
            <a:xfrm rot="20224269" flipV="1">
              <a:off x="4303487" y="3266681"/>
              <a:ext cx="1979074" cy="1979262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72" name="Arc 71"/>
            <p:cNvSpPr/>
            <p:nvPr/>
          </p:nvSpPr>
          <p:spPr>
            <a:xfrm rot="20224269" flipV="1">
              <a:off x="5084324" y="3268269"/>
              <a:ext cx="1979074" cy="1979261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78" name="Arc 77"/>
            <p:cNvSpPr/>
            <p:nvPr/>
          </p:nvSpPr>
          <p:spPr>
            <a:xfrm rot="20224269" flipV="1">
              <a:off x="5863575" y="3277792"/>
              <a:ext cx="1980661" cy="1979261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</p:grpSp>
      <p:grpSp>
        <p:nvGrpSpPr>
          <p:cNvPr id="5" name="Group 79"/>
          <p:cNvGrpSpPr>
            <a:grpSpLocks/>
          </p:cNvGrpSpPr>
          <p:nvPr/>
        </p:nvGrpSpPr>
        <p:grpSpPr bwMode="auto">
          <a:xfrm>
            <a:off x="3470275" y="3371850"/>
            <a:ext cx="4321175" cy="2006600"/>
            <a:chOff x="3123800" y="3988034"/>
            <a:chExt cx="4321587" cy="2007846"/>
          </a:xfrm>
        </p:grpSpPr>
        <p:sp>
          <p:nvSpPr>
            <p:cNvPr id="55" name="Arc 54"/>
            <p:cNvSpPr/>
            <p:nvPr/>
          </p:nvSpPr>
          <p:spPr>
            <a:xfrm rot="1416210">
              <a:off x="3123800" y="3988034"/>
              <a:ext cx="1979802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63" name="Arc 62"/>
            <p:cNvSpPr/>
            <p:nvPr/>
          </p:nvSpPr>
          <p:spPr>
            <a:xfrm rot="1416210">
              <a:off x="3904924" y="3997565"/>
              <a:ext cx="1979802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69" name="Arc 68"/>
            <p:cNvSpPr/>
            <p:nvPr/>
          </p:nvSpPr>
          <p:spPr>
            <a:xfrm rot="1416210">
              <a:off x="4684462" y="4007096"/>
              <a:ext cx="1979801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  <p:sp>
          <p:nvSpPr>
            <p:cNvPr id="75" name="Arc 74"/>
            <p:cNvSpPr/>
            <p:nvPr/>
          </p:nvSpPr>
          <p:spPr>
            <a:xfrm rot="1416210">
              <a:off x="5465586" y="4016627"/>
              <a:ext cx="1979801" cy="1979253"/>
            </a:xfrm>
            <a:prstGeom prst="arc">
              <a:avLst>
                <a:gd name="adj1" fmla="val 13413701"/>
                <a:gd name="adj2" fmla="val 16248314"/>
              </a:avLst>
            </a:prstGeom>
            <a:noFill/>
            <a:ln w="317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cs typeface="Arial" charset="0"/>
              </a:endParaRPr>
            </a:p>
          </p:txBody>
        </p:sp>
      </p:grp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273050" y="819150"/>
            <a:ext cx="62928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To find the area of a circle, cut it into 8 equal pieces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261938" y="1230313"/>
            <a:ext cx="5961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Put the pieces together to create a parallelogram</a:t>
            </a:r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290513" y="1751013"/>
            <a:ext cx="6173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length of the top is equal to half the perimeter</a:t>
            </a:r>
          </a:p>
        </p:txBody>
      </p:sp>
      <p:graphicFrame>
        <p:nvGraphicFramePr>
          <p:cNvPr id="4098" name="Object 3"/>
          <p:cNvGraphicFramePr>
            <a:graphicFrameLocks noChangeAspect="1"/>
          </p:cNvGraphicFramePr>
          <p:nvPr/>
        </p:nvGraphicFramePr>
        <p:xfrm>
          <a:off x="4713288" y="2922588"/>
          <a:ext cx="2095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977760" imgH="228600" progId="Equation.DSMT4">
                  <p:embed/>
                </p:oleObj>
              </mc:Choice>
              <mc:Fallback>
                <p:oleObj name="Equation" r:id="rId4" imgW="977760" imgH="228600" progId="Equation.DSMT4">
                  <p:embed/>
                  <p:pic>
                    <p:nvPicPr>
                      <p:cNvPr id="409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2922588"/>
                        <a:ext cx="20955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3"/>
          <p:cNvGraphicFramePr>
            <a:graphicFrameLocks noChangeAspect="1"/>
          </p:cNvGraphicFramePr>
          <p:nvPr/>
        </p:nvGraphicFramePr>
        <p:xfrm>
          <a:off x="4921250" y="4440238"/>
          <a:ext cx="209550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977760" imgH="228600" progId="Equation.DSMT4">
                  <p:embed/>
                </p:oleObj>
              </mc:Choice>
              <mc:Fallback>
                <p:oleObj name="Equation" r:id="rId6" imgW="977760" imgH="228600" progId="Equation.DSMT4">
                  <p:embed/>
                  <p:pic>
                    <p:nvPicPr>
                      <p:cNvPr id="8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250" y="4440238"/>
                        <a:ext cx="209550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TextBox 86"/>
          <p:cNvSpPr txBox="1">
            <a:spLocks noChangeArrowheads="1"/>
          </p:cNvSpPr>
          <p:nvPr/>
        </p:nvSpPr>
        <p:spPr bwMode="auto">
          <a:xfrm>
            <a:off x="293688" y="2286000"/>
            <a:ext cx="54848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CA" sz="2000">
                <a:solidFill>
                  <a:srgbClr val="FF0000"/>
                </a:solidFill>
                <a:latin typeface="Century Schoolbook" pitchFamily="18" charset="0"/>
              </a:rPr>
              <a:t>The height is equal to the radius of the circle</a:t>
            </a:r>
          </a:p>
        </p:txBody>
      </p:sp>
      <p:cxnSp>
        <p:nvCxnSpPr>
          <p:cNvPr id="89" name="Straight Arrow Connector 88"/>
          <p:cNvCxnSpPr/>
          <p:nvPr/>
        </p:nvCxnSpPr>
        <p:spPr>
          <a:xfrm rot="5400000">
            <a:off x="5513388" y="3889375"/>
            <a:ext cx="1023938" cy="14287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1" name="Object 4"/>
          <p:cNvGraphicFramePr>
            <a:graphicFrameLocks noChangeAspect="1"/>
          </p:cNvGraphicFramePr>
          <p:nvPr/>
        </p:nvGraphicFramePr>
        <p:xfrm>
          <a:off x="5818188" y="3716338"/>
          <a:ext cx="246062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7" imgW="114120" imgH="126720" progId="Equation.DSMT4">
                  <p:embed/>
                </p:oleObj>
              </mc:Choice>
              <mc:Fallback>
                <p:oleObj name="Equation" r:id="rId7" imgW="114120" imgH="126720" progId="Equation.DSMT4">
                  <p:embed/>
                  <p:pic>
                    <p:nvPicPr>
                      <p:cNvPr id="9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188" y="3716338"/>
                        <a:ext cx="246062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Group 99"/>
          <p:cNvGrpSpPr>
            <a:grpSpLocks/>
          </p:cNvGrpSpPr>
          <p:nvPr/>
        </p:nvGrpSpPr>
        <p:grpSpPr bwMode="auto">
          <a:xfrm>
            <a:off x="3479800" y="2476500"/>
            <a:ext cx="4721225" cy="2911475"/>
            <a:chOff x="3166079" y="2803766"/>
            <a:chExt cx="4720522" cy="2912294"/>
          </a:xfrm>
        </p:grpSpPr>
        <p:sp>
          <p:nvSpPr>
            <p:cNvPr id="92" name="Pie 91"/>
            <p:cNvSpPr/>
            <p:nvPr/>
          </p:nvSpPr>
          <p:spPr>
            <a:xfrm rot="20224269" flipV="1">
              <a:off x="3564483" y="2803766"/>
              <a:ext cx="1980905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3" name="Pie 92"/>
            <p:cNvSpPr/>
            <p:nvPr/>
          </p:nvSpPr>
          <p:spPr>
            <a:xfrm rot="20224269" flipV="1">
              <a:off x="4345416" y="2813294"/>
              <a:ext cx="1980905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4" name="Pie 93"/>
            <p:cNvSpPr/>
            <p:nvPr/>
          </p:nvSpPr>
          <p:spPr>
            <a:xfrm rot="20224269" flipV="1">
              <a:off x="5126350" y="2822821"/>
              <a:ext cx="1979317" cy="1980170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5" name="Pie 94"/>
            <p:cNvSpPr/>
            <p:nvPr/>
          </p:nvSpPr>
          <p:spPr>
            <a:xfrm rot="20224269" flipV="1">
              <a:off x="5907284" y="2832349"/>
              <a:ext cx="1979317" cy="1978581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6" name="Pie 95"/>
            <p:cNvSpPr/>
            <p:nvPr/>
          </p:nvSpPr>
          <p:spPr>
            <a:xfrm rot="1416210">
              <a:off x="4726360" y="3726363"/>
              <a:ext cx="1980905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7" name="Pie 96"/>
            <p:cNvSpPr/>
            <p:nvPr/>
          </p:nvSpPr>
          <p:spPr>
            <a:xfrm rot="1416210">
              <a:off x="3947013" y="3716836"/>
              <a:ext cx="1979318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8" name="Pie 97"/>
            <p:cNvSpPr/>
            <p:nvPr/>
          </p:nvSpPr>
          <p:spPr>
            <a:xfrm rot="1416210">
              <a:off x="3166079" y="3716836"/>
              <a:ext cx="1979318" cy="1978581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  <p:sp>
          <p:nvSpPr>
            <p:cNvPr id="99" name="Pie 98"/>
            <p:cNvSpPr/>
            <p:nvPr/>
          </p:nvSpPr>
          <p:spPr>
            <a:xfrm rot="1416210">
              <a:off x="5507293" y="3735891"/>
              <a:ext cx="1980905" cy="1980169"/>
            </a:xfrm>
            <a:prstGeom prst="pie">
              <a:avLst>
                <a:gd name="adj1" fmla="val 13449272"/>
                <a:gd name="adj2" fmla="val 16172614"/>
              </a:avLst>
            </a:prstGeom>
            <a:solidFill>
              <a:srgbClr val="0070C0">
                <a:alpha val="63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CA">
                <a:solidFill>
                  <a:schemeClr val="tx1"/>
                </a:solidFill>
                <a:cs typeface="Arial" charset="0"/>
              </a:endParaRPr>
            </a:p>
          </p:txBody>
        </p:sp>
      </p:grpSp>
      <p:sp>
        <p:nvSpPr>
          <p:cNvPr id="101" name="Parallelogram 100"/>
          <p:cNvSpPr/>
          <p:nvPr/>
        </p:nvSpPr>
        <p:spPr>
          <a:xfrm flipH="1">
            <a:off x="4094163" y="5064125"/>
            <a:ext cx="3508375" cy="1022350"/>
          </a:xfrm>
          <a:prstGeom prst="parallelogram">
            <a:avLst>
              <a:gd name="adj" fmla="val 29348"/>
            </a:avLst>
          </a:prstGeom>
          <a:solidFill>
            <a:srgbClr val="0070C0">
              <a:alpha val="78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CA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02" name="Straight Arrow Connector 101"/>
          <p:cNvCxnSpPr/>
          <p:nvPr/>
        </p:nvCxnSpPr>
        <p:spPr>
          <a:xfrm rot="5400000">
            <a:off x="5665788" y="5570538"/>
            <a:ext cx="1023937" cy="14287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3" name="Object 5"/>
          <p:cNvGraphicFramePr>
            <a:graphicFrameLocks noChangeAspect="1"/>
          </p:cNvGraphicFramePr>
          <p:nvPr/>
        </p:nvGraphicFramePr>
        <p:xfrm>
          <a:off x="5970588" y="5397500"/>
          <a:ext cx="246062" cy="27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9" imgW="114120" imgH="126720" progId="Equation.DSMT4">
                  <p:embed/>
                </p:oleObj>
              </mc:Choice>
              <mc:Fallback>
                <p:oleObj name="Equation" r:id="rId9" imgW="114120" imgH="126720" progId="Equation.DSMT4">
                  <p:embed/>
                  <p:pic>
                    <p:nvPicPr>
                      <p:cNvPr id="10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70588" y="5397500"/>
                        <a:ext cx="246062" cy="271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4" name="Object 6"/>
          <p:cNvGraphicFramePr>
            <a:graphicFrameLocks noChangeAspect="1"/>
          </p:cNvGraphicFramePr>
          <p:nvPr/>
        </p:nvGraphicFramePr>
        <p:xfrm>
          <a:off x="5535613" y="6070600"/>
          <a:ext cx="10604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10" imgW="495000" imgH="253800" progId="Equation.DSMT4">
                  <p:embed/>
                </p:oleObj>
              </mc:Choice>
              <mc:Fallback>
                <p:oleObj name="Equation" r:id="rId10" imgW="495000" imgH="253800" progId="Equation.DSMT4">
                  <p:embed/>
                  <p:pic>
                    <p:nvPicPr>
                      <p:cNvPr id="10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613" y="6070600"/>
                        <a:ext cx="10604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5" name="Object 7"/>
          <p:cNvGraphicFramePr>
            <a:graphicFrameLocks noChangeAspect="1"/>
          </p:cNvGraphicFramePr>
          <p:nvPr/>
        </p:nvGraphicFramePr>
        <p:xfrm>
          <a:off x="733425" y="4997450"/>
          <a:ext cx="20129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12" imgW="939600" imgH="253800" progId="Equation.DSMT4">
                  <p:embed/>
                </p:oleObj>
              </mc:Choice>
              <mc:Fallback>
                <p:oleObj name="Equation" r:id="rId12" imgW="939600" imgH="253800" progId="Equation.DSMT4">
                  <p:embed/>
                  <p:pic>
                    <p:nvPicPr>
                      <p:cNvPr id="10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4997450"/>
                        <a:ext cx="20129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" name="Object 8"/>
          <p:cNvGraphicFramePr>
            <a:graphicFrameLocks noChangeAspect="1"/>
          </p:cNvGraphicFramePr>
          <p:nvPr/>
        </p:nvGraphicFramePr>
        <p:xfrm>
          <a:off x="733425" y="5548313"/>
          <a:ext cx="1116013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14" imgW="520560" imgH="203040" progId="Equation.DSMT4">
                  <p:embed/>
                </p:oleObj>
              </mc:Choice>
              <mc:Fallback>
                <p:oleObj name="Equation" r:id="rId14" imgW="520560" imgH="203040" progId="Equation.DSMT4">
                  <p:embed/>
                  <p:pic>
                    <p:nvPicPr>
                      <p:cNvPr id="10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425" y="5548313"/>
                        <a:ext cx="1116013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7" name="Straight Connector 106"/>
          <p:cNvCxnSpPr/>
          <p:nvPr/>
        </p:nvCxnSpPr>
        <p:spPr>
          <a:xfrm flipV="1">
            <a:off x="1254125" y="5159375"/>
            <a:ext cx="315913" cy="246063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597025" y="5119688"/>
            <a:ext cx="315913" cy="24606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3.05273E-6 L 0.31337 0.06707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34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78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2.86772E-6 L 0.33941 -0.04996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0" y="-25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8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00648E-6 L 0.35694 0.0747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" y="37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1320000">
                                      <p:cBhvr>
                                        <p:cTn id="100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9.3432E-7 L 0.39409 -0.05758 " pathEditMode="relative" rAng="0" ptsTypes="AA">
                                      <p:cBhvr>
                                        <p:cTn id="10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7" y="-29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1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1258E-6 L 0.50399 0.07469 " pathEditMode="relative" rAng="0" ptsTypes="AA">
                                      <p:cBhvr>
                                        <p:cTn id="120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2" y="37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12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20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86772E-6 L 0.56858 0.00115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4" y="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133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6.10546E-7 L 0.49739 0.05111 " pathEditMode="relative" rAng="0" ptsTypes="AA">
                                      <p:cBhvr>
                                        <p:cTn id="14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25"/>
                                    </p:animMotion>
                                  </p:childTnLst>
                                </p:cTn>
                              </p:par>
                              <p:par>
                                <p:cTn id="14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4020000">
                                      <p:cBhvr>
                                        <p:cTn id="14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2000"/>
                            </p:stCondLst>
                            <p:childTnLst>
                              <p:par>
                                <p:cTn id="1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73636E-6 L 0.49497 -0.03561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7" y="-18"/>
                                    </p:animMotion>
                                  </p:childTnLst>
                                </p:cTn>
                              </p:par>
                              <p:par>
                                <p:cTn id="15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4020000">
                                      <p:cBhvr>
                                        <p:cTn id="155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2000"/>
                            </p:stCondLst>
                            <p:childTnLst>
                              <p:par>
                                <p:cTn id="15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9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2.86772E-7 L -0.00156 0.24746 " pathEditMode="relative" rAng="0" ptsTypes="AA">
                                      <p:cBhvr>
                                        <p:cTn id="2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1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1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6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3" grpId="0"/>
      <p:bldP spid="84" grpId="0"/>
      <p:bldP spid="87" grpId="0"/>
      <p:bldP spid="10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988" y="176983"/>
            <a:ext cx="8450826" cy="530954"/>
          </a:xfrm>
        </p:spPr>
        <p:txBody>
          <a:bodyPr>
            <a:normAutofit fontScale="90000"/>
          </a:bodyPr>
          <a:lstStyle/>
          <a:p>
            <a:r>
              <a:rPr lang="en-CA" dirty="0"/>
              <a:t>Review: Area and Circumference of Circles</a:t>
            </a:r>
          </a:p>
        </p:txBody>
      </p:sp>
      <p:sp>
        <p:nvSpPr>
          <p:cNvPr id="30" name="Oval 29"/>
          <p:cNvSpPr/>
          <p:nvPr/>
        </p:nvSpPr>
        <p:spPr>
          <a:xfrm>
            <a:off x="533400" y="3741600"/>
            <a:ext cx="1440000" cy="144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31" name="Straight Arrow Connector 30"/>
          <p:cNvCxnSpPr>
            <a:endCxn id="30" idx="7"/>
          </p:cNvCxnSpPr>
          <p:nvPr/>
        </p:nvCxnSpPr>
        <p:spPr>
          <a:xfrm flipV="1">
            <a:off x="1226574" y="3952483"/>
            <a:ext cx="535943" cy="511797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18525"/>
              </p:ext>
            </p:extLst>
          </p:nvPr>
        </p:nvGraphicFramePr>
        <p:xfrm>
          <a:off x="1371600" y="4176712"/>
          <a:ext cx="32226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14120" imgH="126720" progId="Equation.DSMT4">
                  <p:embed/>
                </p:oleObj>
              </mc:Choice>
              <mc:Fallback>
                <p:oleObj name="Equation" r:id="rId4" imgW="114120" imgH="126720" progId="Equation.DSMT4">
                  <p:embed/>
                  <p:pic>
                    <p:nvPicPr>
                      <p:cNvPr id="34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76712"/>
                        <a:ext cx="322263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218087"/>
              </p:ext>
            </p:extLst>
          </p:nvPr>
        </p:nvGraphicFramePr>
        <p:xfrm>
          <a:off x="533400" y="5334000"/>
          <a:ext cx="18796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660240" imgH="203040" progId="Equation.DSMT4">
                  <p:embed/>
                </p:oleObj>
              </mc:Choice>
              <mc:Fallback>
                <p:oleObj name="Equation" r:id="rId6" imgW="660240" imgH="203040" progId="Equation.DSMT4">
                  <p:embed/>
                  <p:pic>
                    <p:nvPicPr>
                      <p:cNvPr id="36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0"/>
                        <a:ext cx="18796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Rectangle 37"/>
          <p:cNvSpPr/>
          <p:nvPr/>
        </p:nvSpPr>
        <p:spPr>
          <a:xfrm>
            <a:off x="348849" y="5311878"/>
            <a:ext cx="2231923" cy="70792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280219" y="799635"/>
            <a:ext cx="8406581" cy="270556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CA" sz="2400" b="1" i="1" u="sng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 circle is the space inside the circle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Equation for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of a Circle =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 x r x r 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en-CA" sz="2400" dirty="0"/>
              <a:t>[ = 3.14159162] [ ‘r’ is the radius of the circle]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</a:t>
            </a:r>
            <a:r>
              <a:rPr kumimoji="0" lang="en-CA" sz="2400" b="1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circumference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a circle is the distance around the perimeter of the circle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n-CA" sz="2400" baseline="0" dirty="0"/>
              <a:t>Equation</a:t>
            </a:r>
            <a:r>
              <a:rPr lang="en-CA" sz="2400" dirty="0"/>
              <a:t> for Circumference of a circle = 2 x  x r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sp>
        <p:nvSpPr>
          <p:cNvPr id="42" name="Oval 41"/>
          <p:cNvSpPr/>
          <p:nvPr/>
        </p:nvSpPr>
        <p:spPr>
          <a:xfrm>
            <a:off x="3810000" y="3733800"/>
            <a:ext cx="1440000" cy="144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43" name="Straight Arrow Connector 42"/>
          <p:cNvCxnSpPr>
            <a:endCxn id="42" idx="7"/>
          </p:cNvCxnSpPr>
          <p:nvPr/>
        </p:nvCxnSpPr>
        <p:spPr>
          <a:xfrm flipV="1">
            <a:off x="4503174" y="3944683"/>
            <a:ext cx="535943" cy="511797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4" name="Object 4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18525"/>
              </p:ext>
            </p:extLst>
          </p:nvPr>
        </p:nvGraphicFramePr>
        <p:xfrm>
          <a:off x="4648200" y="4168912"/>
          <a:ext cx="322263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114120" imgH="126720" progId="Equation.DSMT4">
                  <p:embed/>
                </p:oleObj>
              </mc:Choice>
              <mc:Fallback>
                <p:oleObj name="Equation" r:id="rId8" imgW="114120" imgH="126720" progId="Equation.DSMT4">
                  <p:embed/>
                  <p:pic>
                    <p:nvPicPr>
                      <p:cNvPr id="44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168912"/>
                        <a:ext cx="322263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218087"/>
              </p:ext>
            </p:extLst>
          </p:nvPr>
        </p:nvGraphicFramePr>
        <p:xfrm>
          <a:off x="3575050" y="5410200"/>
          <a:ext cx="23495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9" imgW="825480" imgH="177480" progId="Equation.DSMT4">
                  <p:embed/>
                </p:oleObj>
              </mc:Choice>
              <mc:Fallback>
                <p:oleObj name="Equation" r:id="rId9" imgW="825480" imgH="177480" progId="Equation.DSMT4">
                  <p:embed/>
                  <p:pic>
                    <p:nvPicPr>
                      <p:cNvPr id="45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5050" y="5410200"/>
                        <a:ext cx="23495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" name="Rectangle 45"/>
          <p:cNvSpPr/>
          <p:nvPr/>
        </p:nvSpPr>
        <p:spPr>
          <a:xfrm>
            <a:off x="3473049" y="5304078"/>
            <a:ext cx="2546751" cy="707922"/>
          </a:xfrm>
          <a:prstGeom prst="rect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8" name="Arc 47"/>
          <p:cNvSpPr/>
          <p:nvPr/>
        </p:nvSpPr>
        <p:spPr>
          <a:xfrm>
            <a:off x="3801687" y="3736848"/>
            <a:ext cx="1447800" cy="1444752"/>
          </a:xfrm>
          <a:prstGeom prst="arc">
            <a:avLst>
              <a:gd name="adj1" fmla="val 10548951"/>
              <a:gd name="adj2" fmla="val 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49" name="Arc 48"/>
          <p:cNvSpPr/>
          <p:nvPr/>
        </p:nvSpPr>
        <p:spPr>
          <a:xfrm flipV="1">
            <a:off x="3801687" y="3727149"/>
            <a:ext cx="1447800" cy="1444752"/>
          </a:xfrm>
          <a:prstGeom prst="arc">
            <a:avLst>
              <a:gd name="adj1" fmla="val 10987328"/>
              <a:gd name="adj2" fmla="val 0"/>
            </a:avLst>
          </a:prstGeom>
          <a:ln w="381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0" name="Action Button: Forward or Next 49">
            <a:hlinkClick r:id="rId11" action="ppaction://hlinksldjump" highlightClick="1"/>
          </p:cNvPr>
          <p:cNvSpPr/>
          <p:nvPr/>
        </p:nvSpPr>
        <p:spPr>
          <a:xfrm>
            <a:off x="355600" y="6134100"/>
            <a:ext cx="596900" cy="482600"/>
          </a:xfrm>
          <a:prstGeom prst="actionButtonForwardNext">
            <a:avLst/>
          </a:prstGeom>
          <a:solidFill>
            <a:srgbClr val="0070C0">
              <a:alpha val="74000"/>
            </a:srgbClr>
          </a:solidFill>
          <a:ln>
            <a:solidFill>
              <a:schemeClr val="tx1">
                <a:alpha val="9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1" name="TextBox 50"/>
          <p:cNvSpPr txBox="1"/>
          <p:nvPr/>
        </p:nvSpPr>
        <p:spPr>
          <a:xfrm>
            <a:off x="927100" y="6210301"/>
            <a:ext cx="63049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CA" dirty="0">
                <a:solidFill>
                  <a:srgbClr val="FF0000"/>
                </a:solidFill>
              </a:rPr>
              <a:t>Click here to understand why the area of a circle is A=r</a:t>
            </a:r>
            <a:r>
              <a:rPr lang="en-CA" baseline="30000" dirty="0">
                <a:solidFill>
                  <a:srgbClr val="FF0000"/>
                </a:solidFill>
              </a:rPr>
              <a:t>2</a:t>
            </a:r>
            <a:r>
              <a:rPr lang="en-CA" dirty="0">
                <a:solidFill>
                  <a:srgbClr val="FF0000"/>
                </a:solidFill>
              </a:rPr>
              <a:t>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C52DDD3-69F5-4973-8E47-068D8AE6D322}"/>
                  </a:ext>
                </a:extLst>
              </p14:cNvPr>
              <p14:cNvContentPartPr/>
              <p14:nvPr/>
            </p14:nvContentPartPr>
            <p14:xfrm>
              <a:off x="2421720" y="1146960"/>
              <a:ext cx="5166720" cy="23079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C52DDD3-69F5-4973-8E47-068D8AE6D32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412360" y="1137600"/>
                <a:ext cx="5185440" cy="2326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22918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8" grpId="0" animBg="1"/>
      <p:bldP spid="42" grpId="0" animBg="1"/>
      <p:bldP spid="46" grpId="0" animBg="1"/>
      <p:bldP spid="48" grpId="0" animBg="1"/>
      <p:bldP spid="49" grpId="0" animBg="1"/>
      <p:bldP spid="50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900" y="274638"/>
            <a:ext cx="8572500" cy="855662"/>
          </a:xfrm>
        </p:spPr>
        <p:txBody>
          <a:bodyPr>
            <a:normAutofit/>
          </a:bodyPr>
          <a:lstStyle/>
          <a:p>
            <a:r>
              <a:rPr lang="en-CA" sz="2500" dirty="0"/>
              <a:t>Ex: given the following circles, find the area and circumference:</a:t>
            </a:r>
          </a:p>
        </p:txBody>
      </p:sp>
      <p:sp>
        <p:nvSpPr>
          <p:cNvPr id="4" name="Oval 3"/>
          <p:cNvSpPr/>
          <p:nvPr/>
        </p:nvSpPr>
        <p:spPr>
          <a:xfrm>
            <a:off x="698500" y="1265100"/>
            <a:ext cx="1440000" cy="144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5" name="Straight Arrow Connector 4"/>
          <p:cNvCxnSpPr>
            <a:endCxn id="4" idx="7"/>
          </p:cNvCxnSpPr>
          <p:nvPr/>
        </p:nvCxnSpPr>
        <p:spPr>
          <a:xfrm flipV="1">
            <a:off x="1391674" y="1475983"/>
            <a:ext cx="535943" cy="511797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18525"/>
              </p:ext>
            </p:extLst>
          </p:nvPr>
        </p:nvGraphicFramePr>
        <p:xfrm>
          <a:off x="1517651" y="1685925"/>
          <a:ext cx="438150" cy="4497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190440" imgH="177480" progId="Equation.DSMT4">
                  <p:embed/>
                </p:oleObj>
              </mc:Choice>
              <mc:Fallback>
                <p:oleObj name="Equation" r:id="rId4" imgW="190440" imgH="177480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651" y="1685925"/>
                        <a:ext cx="438150" cy="44978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4940300" y="1290500"/>
            <a:ext cx="1440000" cy="1440000"/>
          </a:xfrm>
          <a:prstGeom prst="ellipse">
            <a:avLst/>
          </a:prstGeom>
          <a:solidFill>
            <a:srgbClr val="FF0000">
              <a:alpha val="34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Arrow Connector 7"/>
          <p:cNvCxnSpPr>
            <a:endCxn id="7" idx="7"/>
          </p:cNvCxnSpPr>
          <p:nvPr/>
        </p:nvCxnSpPr>
        <p:spPr>
          <a:xfrm flipV="1">
            <a:off x="5633474" y="1501383"/>
            <a:ext cx="535943" cy="511797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318525"/>
              </p:ext>
            </p:extLst>
          </p:nvPr>
        </p:nvGraphicFramePr>
        <p:xfrm>
          <a:off x="5556250" y="1952625"/>
          <a:ext cx="4397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190440" imgH="177480" progId="Equation.DSMT4">
                  <p:embed/>
                </p:oleObj>
              </mc:Choice>
              <mc:Fallback>
                <p:oleObj name="Equation" r:id="rId6" imgW="19044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6250" y="1952625"/>
                        <a:ext cx="439738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Arrow Connector 9"/>
          <p:cNvCxnSpPr>
            <a:endCxn id="7" idx="3"/>
          </p:cNvCxnSpPr>
          <p:nvPr/>
        </p:nvCxnSpPr>
        <p:spPr>
          <a:xfrm flipH="1">
            <a:off x="5151183" y="2006600"/>
            <a:ext cx="500317" cy="513017"/>
          </a:xfrm>
          <a:prstGeom prst="straightConnector1">
            <a:avLst/>
          </a:prstGeom>
          <a:ln w="25400">
            <a:solidFill>
              <a:schemeClr val="tx1"/>
            </a:solidFill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190500" y="2667000"/>
          <a:ext cx="1681861" cy="487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660240" imgH="203040" progId="Equation.DSMT4">
                  <p:embed/>
                </p:oleObj>
              </mc:Choice>
              <mc:Fallback>
                <p:oleObj name="Equation" r:id="rId8" imgW="660240" imgH="203040" progId="Equation.DSMT4">
                  <p:embed/>
                  <p:pic>
                    <p:nvPicPr>
                      <p:cNvPr id="2150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2667000"/>
                        <a:ext cx="1681861" cy="487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560388" y="3111500"/>
          <a:ext cx="1519925" cy="487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596880" imgH="203040" progId="Equation.DSMT4">
                  <p:embed/>
                </p:oleObj>
              </mc:Choice>
              <mc:Fallback>
                <p:oleObj name="Equation" r:id="rId10" imgW="596880" imgH="20304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8" y="3111500"/>
                        <a:ext cx="1519925" cy="487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2527300" y="259080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Note: 10</a:t>
            </a:r>
            <a:r>
              <a:rPr lang="en-CA" b="1" baseline="30000" dirty="0">
                <a:solidFill>
                  <a:srgbClr val="FF0000"/>
                </a:solidFill>
              </a:rPr>
              <a:t>2</a:t>
            </a:r>
            <a:r>
              <a:rPr lang="en-CA" b="1" dirty="0">
                <a:solidFill>
                  <a:srgbClr val="FF0000"/>
                </a:solidFill>
              </a:rPr>
              <a:t> is 10 times 10. Not 10 times 2!!!</a:t>
            </a:r>
          </a:p>
        </p:txBody>
      </p:sp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563563" y="3640138"/>
          <a:ext cx="1583847" cy="42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622080" imgH="177480" progId="Equation.DSMT4">
                  <p:embed/>
                </p:oleObj>
              </mc:Choice>
              <mc:Fallback>
                <p:oleObj name="Equation" r:id="rId12" imgW="622080" imgH="177480" progId="Equation.DSMT4">
                  <p:embed/>
                  <p:pic>
                    <p:nvPicPr>
                      <p:cNvPr id="1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563" y="3640138"/>
                        <a:ext cx="1583847" cy="4261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4"/>
          <p:cNvGraphicFramePr>
            <a:graphicFrameLocks noChangeAspect="1"/>
          </p:cNvGraphicFramePr>
          <p:nvPr/>
        </p:nvGraphicFramePr>
        <p:xfrm>
          <a:off x="2124075" y="3635375"/>
          <a:ext cx="1228725" cy="42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482400" imgH="177480" progId="Equation.DSMT4">
                  <p:embed/>
                </p:oleObj>
              </mc:Choice>
              <mc:Fallback>
                <p:oleObj name="Equation" r:id="rId14" imgW="482400" imgH="177480" progId="Equation.DSMT4">
                  <p:embed/>
                  <p:pic>
                    <p:nvPicPr>
                      <p:cNvPr id="1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4075" y="3635375"/>
                        <a:ext cx="1228725" cy="4261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549276" y="4079875"/>
          <a:ext cx="1907720" cy="487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749160" imgH="203040" progId="Equation.DSMT4">
                  <p:embed/>
                </p:oleObj>
              </mc:Choice>
              <mc:Fallback>
                <p:oleObj name="Equation" r:id="rId16" imgW="749160" imgH="203040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6" y="4079875"/>
                        <a:ext cx="1907720" cy="487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4"/>
          <p:cNvGraphicFramePr>
            <a:graphicFrameLocks noChangeAspect="1"/>
          </p:cNvGraphicFramePr>
          <p:nvPr/>
        </p:nvGraphicFramePr>
        <p:xfrm>
          <a:off x="133350" y="5176838"/>
          <a:ext cx="2102326" cy="42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825480" imgH="177480" progId="Equation.DSMT4">
                  <p:embed/>
                </p:oleObj>
              </mc:Choice>
              <mc:Fallback>
                <p:oleObj name="Equation" r:id="rId18" imgW="825480" imgH="177480" progId="Equation.DSMT4">
                  <p:embed/>
                  <p:pic>
                    <p:nvPicPr>
                      <p:cNvPr id="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350" y="5176838"/>
                        <a:ext cx="2102326" cy="4261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4"/>
          <p:cNvGraphicFramePr>
            <a:graphicFrameLocks noChangeAspect="1"/>
          </p:cNvGraphicFramePr>
          <p:nvPr/>
        </p:nvGraphicFramePr>
        <p:xfrm>
          <a:off x="506413" y="5608638"/>
          <a:ext cx="1939925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761760" imgH="177480" progId="Equation.DSMT4">
                  <p:embed/>
                </p:oleObj>
              </mc:Choice>
              <mc:Fallback>
                <p:oleObj name="Equation" r:id="rId20" imgW="761760" imgH="177480" progId="Equation.DSMT4">
                  <p:embed/>
                  <p:pic>
                    <p:nvPicPr>
                      <p:cNvPr id="2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413" y="5608638"/>
                        <a:ext cx="1939925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4"/>
          <p:cNvGraphicFramePr>
            <a:graphicFrameLocks noChangeAspect="1"/>
          </p:cNvGraphicFramePr>
          <p:nvPr/>
        </p:nvGraphicFramePr>
        <p:xfrm>
          <a:off x="528638" y="6053138"/>
          <a:ext cx="10668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419040" imgH="177480" progId="Equation.DSMT4">
                  <p:embed/>
                </p:oleObj>
              </mc:Choice>
              <mc:Fallback>
                <p:oleObj name="Equation" r:id="rId22" imgW="419040" imgH="177480" progId="Equation.DSMT4">
                  <p:embed/>
                  <p:pic>
                    <p:nvPicPr>
                      <p:cNvPr id="2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6053138"/>
                        <a:ext cx="106680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4"/>
          <p:cNvGraphicFramePr>
            <a:graphicFrameLocks noChangeAspect="1"/>
          </p:cNvGraphicFramePr>
          <p:nvPr/>
        </p:nvGraphicFramePr>
        <p:xfrm>
          <a:off x="1570038" y="6040438"/>
          <a:ext cx="18748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736560" imgH="177480" progId="Equation.DSMT4">
                  <p:embed/>
                </p:oleObj>
              </mc:Choice>
              <mc:Fallback>
                <p:oleObj name="Equation" r:id="rId24" imgW="736560" imgH="177480" progId="Equation.DSMT4">
                  <p:embed/>
                  <p:pic>
                    <p:nvPicPr>
                      <p:cNvPr id="2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0038" y="6040438"/>
                        <a:ext cx="18748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540000" y="4102100"/>
            <a:ext cx="177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Leaving your answer as 100</a:t>
            </a:r>
            <a:r>
              <a:rPr lang="en-CA" dirty="0">
                <a:solidFill>
                  <a:srgbClr val="FF0000"/>
                </a:solidFill>
              </a:rPr>
              <a:t> </a:t>
            </a:r>
            <a:r>
              <a:rPr lang="en-CA" b="1" dirty="0">
                <a:solidFill>
                  <a:srgbClr val="FF0000"/>
                </a:solidFill>
              </a:rPr>
              <a:t>is ok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13500" y="901700"/>
            <a:ext cx="267970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In this circle, we have the diameter instead of the radius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75400" y="1905000"/>
            <a:ext cx="2819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Divide the diameter by 2 to get the radius</a:t>
            </a:r>
          </a:p>
        </p:txBody>
      </p:sp>
      <p:graphicFrame>
        <p:nvGraphicFramePr>
          <p:cNvPr id="27" name="Object 4"/>
          <p:cNvGraphicFramePr>
            <a:graphicFrameLocks noChangeAspect="1"/>
          </p:cNvGraphicFramePr>
          <p:nvPr/>
        </p:nvGraphicFramePr>
        <p:xfrm>
          <a:off x="4959350" y="2684463"/>
          <a:ext cx="161607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634680" imgH="177480" progId="Equation.DSMT4">
                  <p:embed/>
                </p:oleObj>
              </mc:Choice>
              <mc:Fallback>
                <p:oleObj name="Equation" r:id="rId26" imgW="634680" imgH="177480" progId="Equation.DSMT4">
                  <p:embed/>
                  <p:pic>
                    <p:nvPicPr>
                      <p:cNvPr id="2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9350" y="2684463"/>
                        <a:ext cx="161607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4"/>
          <p:cNvGraphicFramePr>
            <a:graphicFrameLocks noChangeAspect="1"/>
          </p:cNvGraphicFramePr>
          <p:nvPr/>
        </p:nvGraphicFramePr>
        <p:xfrm>
          <a:off x="5240338" y="3078163"/>
          <a:ext cx="1357312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533160" imgH="177480" progId="Equation.DSMT4">
                  <p:embed/>
                </p:oleObj>
              </mc:Choice>
              <mc:Fallback>
                <p:oleObj name="Equation" r:id="rId28" imgW="533160" imgH="177480" progId="Equation.DSMT4">
                  <p:embed/>
                  <p:pic>
                    <p:nvPicPr>
                      <p:cNvPr id="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0338" y="3078163"/>
                        <a:ext cx="1357312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4"/>
          <p:cNvGraphicFramePr>
            <a:graphicFrameLocks noChangeAspect="1"/>
          </p:cNvGraphicFramePr>
          <p:nvPr/>
        </p:nvGraphicFramePr>
        <p:xfrm>
          <a:off x="4559300" y="3517900"/>
          <a:ext cx="1681861" cy="4872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660240" imgH="203040" progId="Equation.DSMT4">
                  <p:embed/>
                </p:oleObj>
              </mc:Choice>
              <mc:Fallback>
                <p:oleObj name="Equation" r:id="rId30" imgW="660240" imgH="203040" progId="Equation.DSMT4">
                  <p:embed/>
                  <p:pic>
                    <p:nvPicPr>
                      <p:cNvPr id="2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3517900"/>
                        <a:ext cx="1681861" cy="48722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4"/>
          <p:cNvGraphicFramePr>
            <a:graphicFrameLocks noChangeAspect="1"/>
          </p:cNvGraphicFramePr>
          <p:nvPr/>
        </p:nvGraphicFramePr>
        <p:xfrm>
          <a:off x="4889500" y="3911600"/>
          <a:ext cx="1325563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520560" imgH="203040" progId="Equation.DSMT4">
                  <p:embed/>
                </p:oleObj>
              </mc:Choice>
              <mc:Fallback>
                <p:oleObj name="Equation" r:id="rId31" imgW="520560" imgH="203040" progId="Equation.DSMT4">
                  <p:embed/>
                  <p:pic>
                    <p:nvPicPr>
                      <p:cNvPr id="3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3911600"/>
                        <a:ext cx="1325563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4"/>
          <p:cNvGraphicFramePr>
            <a:graphicFrameLocks noChangeAspect="1"/>
          </p:cNvGraphicFramePr>
          <p:nvPr/>
        </p:nvGraphicFramePr>
        <p:xfrm>
          <a:off x="4903788" y="4398963"/>
          <a:ext cx="1068387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3" imgW="419040" imgH="177480" progId="Equation.DSMT4">
                  <p:embed/>
                </p:oleObj>
              </mc:Choice>
              <mc:Fallback>
                <p:oleObj name="Equation" r:id="rId33" imgW="419040" imgH="177480" progId="Equation.DSMT4">
                  <p:embed/>
                  <p:pic>
                    <p:nvPicPr>
                      <p:cNvPr id="31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4398963"/>
                        <a:ext cx="1068387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4"/>
          <p:cNvGraphicFramePr>
            <a:graphicFrameLocks noChangeAspect="1"/>
          </p:cNvGraphicFramePr>
          <p:nvPr/>
        </p:nvGraphicFramePr>
        <p:xfrm>
          <a:off x="6108700" y="4335463"/>
          <a:ext cx="2395538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939600" imgH="203040" progId="Equation.DSMT4">
                  <p:embed/>
                </p:oleObj>
              </mc:Choice>
              <mc:Fallback>
                <p:oleObj name="Equation" r:id="rId35" imgW="939600" imgH="203040" progId="Equation.DSMT4">
                  <p:embed/>
                  <p:pic>
                    <p:nvPicPr>
                      <p:cNvPr id="3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4335463"/>
                        <a:ext cx="2395538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4"/>
          <p:cNvGraphicFramePr>
            <a:graphicFrameLocks noChangeAspect="1"/>
          </p:cNvGraphicFramePr>
          <p:nvPr/>
        </p:nvGraphicFramePr>
        <p:xfrm>
          <a:off x="4527550" y="5062538"/>
          <a:ext cx="2102326" cy="426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7" imgW="825480" imgH="177480" progId="Equation.DSMT4">
                  <p:embed/>
                </p:oleObj>
              </mc:Choice>
              <mc:Fallback>
                <p:oleObj name="Equation" r:id="rId37" imgW="825480" imgH="177480" progId="Equation.DSMT4">
                  <p:embed/>
                  <p:pic>
                    <p:nvPicPr>
                      <p:cNvPr id="3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7550" y="5062538"/>
                        <a:ext cx="2102326" cy="42614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4"/>
          <p:cNvGraphicFramePr>
            <a:graphicFrameLocks noChangeAspect="1"/>
          </p:cNvGraphicFramePr>
          <p:nvPr/>
        </p:nvGraphicFramePr>
        <p:xfrm>
          <a:off x="4887913" y="5481638"/>
          <a:ext cx="103505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9" imgW="406080" imgH="177480" progId="Equation.DSMT4">
                  <p:embed/>
                </p:oleObj>
              </mc:Choice>
              <mc:Fallback>
                <p:oleObj name="Equation" r:id="rId39" imgW="406080" imgH="177480" progId="Equation.DSMT4">
                  <p:embed/>
                  <p:pic>
                    <p:nvPicPr>
                      <p:cNvPr id="3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913" y="5481638"/>
                        <a:ext cx="1035050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4"/>
          <p:cNvGraphicFramePr>
            <a:graphicFrameLocks noChangeAspect="1"/>
          </p:cNvGraphicFramePr>
          <p:nvPr/>
        </p:nvGraphicFramePr>
        <p:xfrm>
          <a:off x="4910138" y="5888038"/>
          <a:ext cx="2230437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41" imgW="876240" imgH="177480" progId="Equation.DSMT4">
                  <p:embed/>
                </p:oleObj>
              </mc:Choice>
              <mc:Fallback>
                <p:oleObj name="Equation" r:id="rId41" imgW="876240" imgH="177480" progId="Equation.DSMT4">
                  <p:embed/>
                  <p:pic>
                    <p:nvPicPr>
                      <p:cNvPr id="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0138" y="5888038"/>
                        <a:ext cx="2230437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4" grpId="0"/>
      <p:bldP spid="25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7062"/>
          </a:xfrm>
        </p:spPr>
        <p:txBody>
          <a:bodyPr/>
          <a:lstStyle/>
          <a:p>
            <a:r>
              <a:rPr lang="en-CA" dirty="0"/>
              <a:t>What is a Cylinder?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400" y="876300"/>
            <a:ext cx="9067800" cy="1016000"/>
          </a:xfrm>
        </p:spPr>
        <p:txBody>
          <a:bodyPr/>
          <a:lstStyle/>
          <a:p>
            <a:r>
              <a:rPr lang="en-CA" dirty="0"/>
              <a:t>A cylinder is a prism where both ends of the solid are circles</a:t>
            </a:r>
          </a:p>
          <a:p>
            <a:r>
              <a:rPr lang="en-CA" dirty="0"/>
              <a:t>Cylinders can be seen in almost everywhere in the world</a:t>
            </a:r>
          </a:p>
        </p:txBody>
      </p:sp>
      <p:sp>
        <p:nvSpPr>
          <p:cNvPr id="4" name="Flowchart: Magnetic Disk 3"/>
          <p:cNvSpPr/>
          <p:nvPr/>
        </p:nvSpPr>
        <p:spPr>
          <a:xfrm>
            <a:off x="411210" y="1925937"/>
            <a:ext cx="1223963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3759200"/>
            <a:ext cx="9067800" cy="5461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Ex: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Given each object, indicate whether if it is a cylinder or not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138" y="4394200"/>
            <a:ext cx="1085193" cy="142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65413" y="4449763"/>
            <a:ext cx="2630487" cy="1201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69025" y="4279900"/>
            <a:ext cx="2327276" cy="162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28825" y="1746357"/>
            <a:ext cx="981075" cy="1679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33738" y="1795463"/>
            <a:ext cx="1228725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89463" y="1689099"/>
            <a:ext cx="1074737" cy="177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899150" y="1803400"/>
            <a:ext cx="996950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6962775" y="1863725"/>
            <a:ext cx="200025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-139699" y="5842337"/>
            <a:ext cx="29337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No because the circles at the top &amp; bottom have different sizes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94001" y="5867737"/>
            <a:ext cx="26288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No because the bottom is not a circle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1" y="5893137"/>
            <a:ext cx="26288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No because the side is not straight!!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68572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17" y="274639"/>
            <a:ext cx="8592207" cy="580768"/>
          </a:xfrm>
        </p:spPr>
        <p:txBody>
          <a:bodyPr>
            <a:normAutofit/>
          </a:bodyPr>
          <a:lstStyle/>
          <a:p>
            <a:r>
              <a:rPr lang="en-CA" dirty="0"/>
              <a:t>Surface Area of Cylinders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314325" y="982662"/>
            <a:ext cx="6145213" cy="108743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200" dirty="0"/>
              <a:t>The top and bottom of a </a:t>
            </a:r>
            <a:r>
              <a:rPr lang="en-CA" sz="2500" b="1" dirty="0">
                <a:solidFill>
                  <a:srgbClr val="FF0000"/>
                </a:solidFill>
              </a:rPr>
              <a:t>cylinder</a:t>
            </a:r>
            <a:r>
              <a:rPr lang="en-CA" sz="2200" dirty="0"/>
              <a:t> are circles.  The equation for the area is  </a:t>
            </a:r>
          </a:p>
        </p:txBody>
      </p:sp>
      <p:sp>
        <p:nvSpPr>
          <p:cNvPr id="14" name="Flowchart: Magnetic Disk 13"/>
          <p:cNvSpPr/>
          <p:nvPr/>
        </p:nvSpPr>
        <p:spPr>
          <a:xfrm>
            <a:off x="7212013" y="1107128"/>
            <a:ext cx="1223962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462140"/>
              </p:ext>
            </p:extLst>
          </p:nvPr>
        </p:nvGraphicFramePr>
        <p:xfrm>
          <a:off x="5408565" y="1346418"/>
          <a:ext cx="11255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20474" imgH="203112" progId="Equation.DSMT4">
                  <p:embed/>
                </p:oleObj>
              </mc:Choice>
              <mc:Fallback>
                <p:oleObj name="Equation" r:id="rId4" imgW="520474" imgH="203112" progId="Equation.DSMT4">
                  <p:embed/>
                  <p:pic>
                    <p:nvPicPr>
                      <p:cNvPr id="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565" y="1346418"/>
                        <a:ext cx="11255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flipV="1">
            <a:off x="7826375" y="1253178"/>
            <a:ext cx="557213" cy="82550"/>
          </a:xfrm>
          <a:prstGeom prst="straightConnector1">
            <a:avLst/>
          </a:prstGeom>
          <a:ln>
            <a:solidFill>
              <a:schemeClr val="tx1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9553429"/>
              </p:ext>
            </p:extLst>
          </p:nvPr>
        </p:nvGraphicFramePr>
        <p:xfrm>
          <a:off x="7877175" y="1103953"/>
          <a:ext cx="247650" cy="271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114102" imgH="126780" progId="Equation.DSMT4">
                  <p:embed/>
                </p:oleObj>
              </mc:Choice>
              <mc:Fallback>
                <p:oleObj name="Equation" r:id="rId6" imgW="114102" imgH="126780" progId="Equation.DSMT4">
                  <p:embed/>
                  <p:pic>
                    <p:nvPicPr>
                      <p:cNvPr id="1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77175" y="1103953"/>
                        <a:ext cx="247650" cy="271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6017011"/>
              </p:ext>
            </p:extLst>
          </p:nvPr>
        </p:nvGraphicFramePr>
        <p:xfrm>
          <a:off x="8408988" y="1570678"/>
          <a:ext cx="274637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126725" imgH="177415" progId="Equation.DSMT4">
                  <p:embed/>
                </p:oleObj>
              </mc:Choice>
              <mc:Fallback>
                <p:oleObj name="Equation" r:id="rId8" imgW="126725" imgH="177415" progId="Equation.DSMT4">
                  <p:embed/>
                  <p:pic>
                    <p:nvPicPr>
                      <p:cNvPr id="1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8988" y="1570678"/>
                        <a:ext cx="274637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258762" y="1767466"/>
            <a:ext cx="6319837" cy="119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lateral side of the cylinder is a rectangle.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itchFamily="2" charset="2"/>
              <a:buChar char=""/>
              <a:defRPr/>
            </a:pPr>
            <a:r>
              <a:rPr lang="en-CA" sz="2200" dirty="0">
                <a:latin typeface="+mn-lt"/>
                <a:cs typeface="+mn-cs"/>
              </a:rPr>
              <a:t>The height is “</a:t>
            </a:r>
            <a:r>
              <a:rPr lang="en-CA" sz="2200" i="1" dirty="0">
                <a:latin typeface="+mn-lt"/>
                <a:cs typeface="+mn-cs"/>
              </a:rPr>
              <a:t>h</a:t>
            </a:r>
            <a:r>
              <a:rPr lang="en-CA" sz="2200" dirty="0">
                <a:latin typeface="+mn-lt"/>
                <a:cs typeface="+mn-cs"/>
              </a:rPr>
              <a:t>” and the width is the circumference of the circle</a:t>
            </a:r>
          </a:p>
        </p:txBody>
      </p:sp>
      <p:sp>
        <p:nvSpPr>
          <p:cNvPr id="22" name="Oval 21"/>
          <p:cNvSpPr/>
          <p:nvPr/>
        </p:nvSpPr>
        <p:spPr>
          <a:xfrm>
            <a:off x="7208838" y="1123003"/>
            <a:ext cx="1235075" cy="439737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3" name="Oval 22"/>
          <p:cNvSpPr/>
          <p:nvPr/>
        </p:nvSpPr>
        <p:spPr>
          <a:xfrm>
            <a:off x="7205663" y="2035815"/>
            <a:ext cx="1235075" cy="438150"/>
          </a:xfrm>
          <a:prstGeom prst="ellips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4" name="Oval 23"/>
          <p:cNvSpPr/>
          <p:nvPr/>
        </p:nvSpPr>
        <p:spPr>
          <a:xfrm>
            <a:off x="7205663" y="2034228"/>
            <a:ext cx="1235075" cy="439737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25" name="Flowchart: Magnetic Disk 24"/>
          <p:cNvSpPr/>
          <p:nvPr/>
        </p:nvSpPr>
        <p:spPr>
          <a:xfrm>
            <a:off x="7066010" y="2827637"/>
            <a:ext cx="1223963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6" name="Rectangle 25"/>
          <p:cNvSpPr/>
          <p:nvPr/>
        </p:nvSpPr>
        <p:spPr>
          <a:xfrm>
            <a:off x="5383260" y="3284837"/>
            <a:ext cx="2298700" cy="914400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6649697"/>
              </p:ext>
            </p:extLst>
          </p:nvPr>
        </p:nvGraphicFramePr>
        <p:xfrm>
          <a:off x="1060450" y="3603877"/>
          <a:ext cx="576263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266469" imgH="203024" progId="Equation.DSMT4">
                  <p:embed/>
                </p:oleObj>
              </mc:Choice>
              <mc:Fallback>
                <p:oleObj name="Equation" r:id="rId10" imgW="266469" imgH="203024" progId="Equation.DSMT4">
                  <p:embed/>
                  <p:pic>
                    <p:nvPicPr>
                      <p:cNvPr id="2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0450" y="3603877"/>
                        <a:ext cx="576263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891635"/>
              </p:ext>
            </p:extLst>
          </p:nvPr>
        </p:nvGraphicFramePr>
        <p:xfrm>
          <a:off x="2995613" y="3629277"/>
          <a:ext cx="576262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266469" imgH="203024" progId="Equation.DSMT4">
                  <p:embed/>
                </p:oleObj>
              </mc:Choice>
              <mc:Fallback>
                <p:oleObj name="Equation" r:id="rId12" imgW="266469" imgH="203024" progId="Equation.DSMT4">
                  <p:embed/>
                  <p:pic>
                    <p:nvPicPr>
                      <p:cNvPr id="2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3629277"/>
                        <a:ext cx="576262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5848398" y="4197649"/>
          <a:ext cx="10429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3" imgW="482181" imgH="177646" progId="Equation.DSMT4">
                  <p:embed/>
                </p:oleObj>
              </mc:Choice>
              <mc:Fallback>
                <p:oleObj name="Equation" r:id="rId13" imgW="482181" imgH="177646" progId="Equation.DSMT4">
                  <p:embed/>
                  <p:pic>
                    <p:nvPicPr>
                      <p:cNvPr id="2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98" y="4197649"/>
                        <a:ext cx="1042987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2670772"/>
              </p:ext>
            </p:extLst>
          </p:nvPr>
        </p:nvGraphicFramePr>
        <p:xfrm>
          <a:off x="494523" y="4404361"/>
          <a:ext cx="4384237" cy="7018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5" imgW="1256755" imgH="203112" progId="Equation.DSMT4">
                  <p:embed/>
                </p:oleObj>
              </mc:Choice>
              <mc:Fallback>
                <p:oleObj name="Equation" r:id="rId15" imgW="1256755" imgH="203112" progId="Equation.DSMT4">
                  <p:embed/>
                  <p:pic>
                    <p:nvPicPr>
                      <p:cNvPr id="3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523" y="4404361"/>
                        <a:ext cx="4384237" cy="7018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Rectangle 30"/>
          <p:cNvSpPr/>
          <p:nvPr/>
        </p:nvSpPr>
        <p:spPr>
          <a:xfrm>
            <a:off x="431022" y="4373881"/>
            <a:ext cx="4430537" cy="744214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47" name="TextBox 46"/>
          <p:cNvSpPr txBox="1"/>
          <p:nvPr/>
        </p:nvSpPr>
        <p:spPr>
          <a:xfrm>
            <a:off x="680721" y="5280660"/>
            <a:ext cx="2260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This part is for the area of  both circles at the top  and bottom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946401" y="5181600"/>
            <a:ext cx="22605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This part is for the lateral side of the cylinder</a:t>
            </a:r>
          </a:p>
          <a:p>
            <a:pPr algn="ctr"/>
            <a:r>
              <a:rPr lang="en-CA" sz="2000" dirty="0">
                <a:solidFill>
                  <a:srgbClr val="FF0000"/>
                </a:solidFill>
              </a:rPr>
              <a:t>[Rectangle]</a:t>
            </a:r>
          </a:p>
        </p:txBody>
      </p:sp>
      <p:graphicFrame>
        <p:nvGraphicFramePr>
          <p:cNvPr id="32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462140"/>
              </p:ext>
            </p:extLst>
          </p:nvPr>
        </p:nvGraphicFramePr>
        <p:xfrm>
          <a:off x="4460875" y="2528888"/>
          <a:ext cx="16748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7" imgW="774360" imgH="177480" progId="Equation.DSMT4">
                  <p:embed/>
                </p:oleObj>
              </mc:Choice>
              <mc:Fallback>
                <p:oleObj name="Equation" r:id="rId17" imgW="774360" imgH="177480" progId="Equation.DSMT4">
                  <p:embed/>
                  <p:pic>
                    <p:nvPicPr>
                      <p:cNvPr id="3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875" y="2528888"/>
                        <a:ext cx="16748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Arc 32"/>
          <p:cNvSpPr/>
          <p:nvPr/>
        </p:nvSpPr>
        <p:spPr>
          <a:xfrm flipV="1">
            <a:off x="7067405" y="2821160"/>
            <a:ext cx="1240213" cy="469898"/>
          </a:xfrm>
          <a:prstGeom prst="arc">
            <a:avLst>
              <a:gd name="adj1" fmla="val 16402886"/>
              <a:gd name="adj2" fmla="val 5331108"/>
            </a:avLst>
          </a:prstGeom>
          <a:ln w="381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4" name="Arc 33"/>
          <p:cNvSpPr/>
          <p:nvPr/>
        </p:nvSpPr>
        <p:spPr>
          <a:xfrm>
            <a:off x="7075717" y="2821160"/>
            <a:ext cx="1219201" cy="469900"/>
          </a:xfrm>
          <a:prstGeom prst="arc">
            <a:avLst>
              <a:gd name="adj1" fmla="val 5316912"/>
              <a:gd name="adj2" fmla="val 1629547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5388429" y="3291840"/>
            <a:ext cx="229688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7674429" y="3276600"/>
            <a:ext cx="10885" cy="936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Left Brace 40"/>
          <p:cNvSpPr/>
          <p:nvPr/>
        </p:nvSpPr>
        <p:spPr>
          <a:xfrm rot="16200000">
            <a:off x="1901190" y="4507230"/>
            <a:ext cx="350520" cy="1028700"/>
          </a:xfrm>
          <a:prstGeom prst="leftBrace">
            <a:avLst>
              <a:gd name="adj1" fmla="val 50362"/>
              <a:gd name="adj2" fmla="val 5000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Left Brace 42"/>
          <p:cNvSpPr/>
          <p:nvPr/>
        </p:nvSpPr>
        <p:spPr>
          <a:xfrm rot="16200000">
            <a:off x="3821430" y="4263390"/>
            <a:ext cx="411480" cy="1577340"/>
          </a:xfrm>
          <a:prstGeom prst="leftBrace">
            <a:avLst>
              <a:gd name="adj1" fmla="val 50362"/>
              <a:gd name="adj2" fmla="val 50000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4" name="TextBox 43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  <p:extLst>
      <p:ext uri="{BB962C8B-B14F-4D97-AF65-F5344CB8AC3E}">
        <p14:creationId xmlns:p14="http://schemas.microsoft.com/office/powerpoint/2010/main" val="197077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185E-6 L -0.7217 0.2886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1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2.22222E-6 L -0.50764 0.1502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4" y="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2.30449E-6 L -0.24896 -0.00093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448" y="-46"/>
                                    </p:animMotion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6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8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22" presetClass="exit" presetSubtype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5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uild="p"/>
      <p:bldP spid="21" grpId="0" uiExpand="1" build="p"/>
      <p:bldP spid="22" grpId="0" animBg="1"/>
      <p:bldP spid="22" grpId="1" animBg="1"/>
      <p:bldP spid="24" grpId="0" animBg="1"/>
      <p:bldP spid="24" grpId="1" animBg="1"/>
      <p:bldP spid="25" grpId="0" animBg="1"/>
      <p:bldP spid="25" grpId="1" animBg="1"/>
      <p:bldP spid="25" grpId="2" animBg="1"/>
      <p:bldP spid="26" grpId="0" animBg="1"/>
      <p:bldP spid="31" grpId="0" animBg="1"/>
      <p:bldP spid="47" grpId="0"/>
      <p:bldP spid="48" grpId="0"/>
      <p:bldP spid="33" grpId="0" animBg="1"/>
      <p:bldP spid="33" grpId="1" animBg="1"/>
      <p:bldP spid="33" grpId="2" animBg="1"/>
      <p:bldP spid="34" grpId="0" animBg="1"/>
      <p:bldP spid="34" grpId="1" animBg="1"/>
      <p:bldP spid="34" grpId="2" animBg="1"/>
      <p:bldP spid="41" grpId="0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" y="274638"/>
            <a:ext cx="8930640" cy="1066482"/>
          </a:xfrm>
        </p:spPr>
        <p:txBody>
          <a:bodyPr/>
          <a:lstStyle/>
          <a:p>
            <a:r>
              <a:rPr lang="en-CA" dirty="0"/>
              <a:t>Ex: Find the surface of the following cylinder</a:t>
            </a:r>
          </a:p>
        </p:txBody>
      </p:sp>
      <p:sp>
        <p:nvSpPr>
          <p:cNvPr id="4" name="Can 3"/>
          <p:cNvSpPr/>
          <p:nvPr/>
        </p:nvSpPr>
        <p:spPr>
          <a:xfrm>
            <a:off x="409903" y="1580231"/>
            <a:ext cx="1718441" cy="1513489"/>
          </a:xfrm>
          <a:prstGeom prst="can">
            <a:avLst>
              <a:gd name="adj" fmla="val 44792"/>
            </a:avLst>
          </a:prstGeom>
          <a:solidFill>
            <a:srgbClr val="00B050">
              <a:alpha val="5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072676"/>
              </p:ext>
            </p:extLst>
          </p:nvPr>
        </p:nvGraphicFramePr>
        <p:xfrm>
          <a:off x="2141220" y="2147888"/>
          <a:ext cx="820738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368280" imgH="177480" progId="Equation.DSMT4">
                  <p:embed/>
                </p:oleObj>
              </mc:Choice>
              <mc:Fallback>
                <p:oleObj name="Equation" r:id="rId4" imgW="368280" imgH="17748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220" y="2147888"/>
                        <a:ext cx="820738" cy="3952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021080" y="1885556"/>
            <a:ext cx="248044" cy="339484"/>
          </a:xfrm>
          <a:prstGeom prst="line">
            <a:avLst/>
          </a:prstGeom>
          <a:ln w="25400">
            <a:solidFill>
              <a:srgbClr val="FF0000"/>
            </a:solidFill>
            <a:prstDash val="solid"/>
            <a:headEnd type="oval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53753"/>
              </p:ext>
            </p:extLst>
          </p:nvPr>
        </p:nvGraphicFramePr>
        <p:xfrm>
          <a:off x="925195" y="1259523"/>
          <a:ext cx="862605" cy="325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469800" imgH="177480" progId="Equation.DSMT4">
                  <p:embed/>
                </p:oleObj>
              </mc:Choice>
              <mc:Fallback>
                <p:oleObj name="Equation" r:id="rId6" imgW="469800" imgH="177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195" y="1259523"/>
                        <a:ext cx="862605" cy="325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414427" y="1611763"/>
            <a:ext cx="1698678" cy="630621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Oval 8"/>
          <p:cNvSpPr/>
          <p:nvPr/>
        </p:nvSpPr>
        <p:spPr>
          <a:xfrm>
            <a:off x="426490" y="2478865"/>
            <a:ext cx="1686089" cy="583325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87375" y="4273868"/>
          <a:ext cx="11255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20560" imgH="203040" progId="Equation.DSMT4">
                  <p:embed/>
                </p:oleObj>
              </mc:Choice>
              <mc:Fallback>
                <p:oleObj name="Equation" r:id="rId8" imgW="520560" imgH="203040" progId="Equation.DSMT4">
                  <p:embed/>
                  <p:pic>
                    <p:nvPicPr>
                      <p:cNvPr id="286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" y="4273868"/>
                        <a:ext cx="11255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/>
        </p:nvGraphicFramePr>
        <p:xfrm>
          <a:off x="877888" y="4619943"/>
          <a:ext cx="115411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533160" imgH="279360" progId="Equation.DSMT4">
                  <p:embed/>
                </p:oleObj>
              </mc:Choice>
              <mc:Fallback>
                <p:oleObj name="Equation" r:id="rId10" imgW="533160" imgH="279360" progId="Equation.DSMT4">
                  <p:embed/>
                  <p:pic>
                    <p:nvPicPr>
                      <p:cNvPr id="1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888" y="4619943"/>
                        <a:ext cx="1154112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/>
        </p:nvGraphicFramePr>
        <p:xfrm>
          <a:off x="895033" y="5139055"/>
          <a:ext cx="9064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419040" imgH="177480" progId="Equation.DSMT4">
                  <p:embed/>
                </p:oleObj>
              </mc:Choice>
              <mc:Fallback>
                <p:oleObj name="Equation" r:id="rId12" imgW="419040" imgH="177480" progId="Equation.DSMT4">
                  <p:embed/>
                  <p:pic>
                    <p:nvPicPr>
                      <p:cNvPr id="13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033" y="5139055"/>
                        <a:ext cx="90646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4"/>
          <p:cNvGraphicFramePr>
            <a:graphicFrameLocks noChangeAspect="1"/>
          </p:cNvGraphicFramePr>
          <p:nvPr/>
        </p:nvGraphicFramePr>
        <p:xfrm>
          <a:off x="2233295" y="4182428"/>
          <a:ext cx="112553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520560" imgH="203040" progId="Equation.DSMT4">
                  <p:embed/>
                </p:oleObj>
              </mc:Choice>
              <mc:Fallback>
                <p:oleObj name="Equation" r:id="rId14" imgW="520560" imgH="203040" progId="Equation.DSMT4">
                  <p:embed/>
                  <p:pic>
                    <p:nvPicPr>
                      <p:cNvPr id="1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3295" y="4182428"/>
                        <a:ext cx="112553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2523808" y="4528503"/>
          <a:ext cx="1154112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533160" imgH="279360" progId="Equation.DSMT4">
                  <p:embed/>
                </p:oleObj>
              </mc:Choice>
              <mc:Fallback>
                <p:oleObj name="Equation" r:id="rId16" imgW="533160" imgH="279360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3808" y="4528503"/>
                        <a:ext cx="1154112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4"/>
          <p:cNvGraphicFramePr>
            <a:graphicFrameLocks noChangeAspect="1"/>
          </p:cNvGraphicFramePr>
          <p:nvPr/>
        </p:nvGraphicFramePr>
        <p:xfrm>
          <a:off x="2540953" y="5047615"/>
          <a:ext cx="90646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7" imgW="419040" imgH="177480" progId="Equation.DSMT4">
                  <p:embed/>
                </p:oleObj>
              </mc:Choice>
              <mc:Fallback>
                <p:oleObj name="Equation" r:id="rId17" imgW="419040" imgH="177480" progId="Equation.DSMT4">
                  <p:embed/>
                  <p:pic>
                    <p:nvPicPr>
                      <p:cNvPr id="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953" y="5047615"/>
                        <a:ext cx="90646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Flowchart: Magnetic Disk 16"/>
          <p:cNvSpPr/>
          <p:nvPr/>
        </p:nvSpPr>
        <p:spPr>
          <a:xfrm>
            <a:off x="7130369" y="2595651"/>
            <a:ext cx="1803670" cy="1368425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8" name="Rectangle 17"/>
          <p:cNvSpPr/>
          <p:nvPr/>
        </p:nvSpPr>
        <p:spPr>
          <a:xfrm>
            <a:off x="4597412" y="3052851"/>
            <a:ext cx="3392747" cy="914400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5793854" y="4092048"/>
          <a:ext cx="167322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18" imgW="774360" imgH="177480" progId="Equation.DSMT4">
                  <p:embed/>
                </p:oleObj>
              </mc:Choice>
              <mc:Fallback>
                <p:oleObj name="Equation" r:id="rId18" imgW="774360" imgH="177480" progId="Equation.DSMT4">
                  <p:embed/>
                  <p:pic>
                    <p:nvPicPr>
                      <p:cNvPr id="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3854" y="4092048"/>
                        <a:ext cx="167322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Arc 19"/>
          <p:cNvSpPr/>
          <p:nvPr/>
        </p:nvSpPr>
        <p:spPr>
          <a:xfrm flipV="1">
            <a:off x="7131764" y="2589174"/>
            <a:ext cx="1802275" cy="469898"/>
          </a:xfrm>
          <a:prstGeom prst="arc">
            <a:avLst>
              <a:gd name="adj1" fmla="val 16402886"/>
              <a:gd name="adj2" fmla="val 5331108"/>
            </a:avLst>
          </a:prstGeom>
          <a:ln w="38100">
            <a:solidFill>
              <a:srgbClr val="FF0000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1" name="Arc 20"/>
          <p:cNvSpPr/>
          <p:nvPr/>
        </p:nvSpPr>
        <p:spPr>
          <a:xfrm>
            <a:off x="7140076" y="2589174"/>
            <a:ext cx="1809203" cy="469900"/>
          </a:xfrm>
          <a:prstGeom prst="arc">
            <a:avLst>
              <a:gd name="adj1" fmla="val 5316912"/>
              <a:gd name="adj2" fmla="val 16295476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cxnSp>
        <p:nvCxnSpPr>
          <p:cNvPr id="22" name="Straight Connector 21"/>
          <p:cNvCxnSpPr/>
          <p:nvPr/>
        </p:nvCxnSpPr>
        <p:spPr>
          <a:xfrm flipH="1" flipV="1">
            <a:off x="4572012" y="3048002"/>
            <a:ext cx="3444477" cy="1106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7967388" y="3044614"/>
            <a:ext cx="10885" cy="936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6115580" y="4493683"/>
          <a:ext cx="180975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0" imgW="838080" imgH="253800" progId="Equation.DSMT4">
                  <p:embed/>
                </p:oleObj>
              </mc:Choice>
              <mc:Fallback>
                <p:oleObj name="Equation" r:id="rId20" imgW="838080" imgH="253800" progId="Equation.DSMT4">
                  <p:embed/>
                  <p:pic>
                    <p:nvPicPr>
                      <p:cNvPr id="2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80" y="4493683"/>
                        <a:ext cx="180975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6110286" y="4968347"/>
          <a:ext cx="1041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2" imgW="482400" imgH="177480" progId="Equation.DSMT4">
                  <p:embed/>
                </p:oleObj>
              </mc:Choice>
              <mc:Fallback>
                <p:oleObj name="Equation" r:id="rId22" imgW="482400" imgH="177480" progId="Equation.DSMT4">
                  <p:embed/>
                  <p:pic>
                    <p:nvPicPr>
                      <p:cNvPr id="2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0286" y="4968347"/>
                        <a:ext cx="1041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3225801" y="1058333"/>
            <a:ext cx="482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Find the area of both circles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25801" y="1454573"/>
            <a:ext cx="482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Find the area of the lateral side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251201" y="1920240"/>
            <a:ext cx="482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Now get the surface area by adding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the area of all three sides</a:t>
            </a:r>
          </a:p>
        </p:txBody>
      </p:sp>
      <p:graphicFrame>
        <p:nvGraphicFramePr>
          <p:cNvPr id="28686" name="Object 14"/>
          <p:cNvGraphicFramePr>
            <a:graphicFrameLocks noChangeAspect="1"/>
          </p:cNvGraphicFramePr>
          <p:nvPr/>
        </p:nvGraphicFramePr>
        <p:xfrm>
          <a:off x="108267" y="5709603"/>
          <a:ext cx="4005263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4" imgW="1854000" imgH="177480" progId="Equation.DSMT4">
                  <p:embed/>
                </p:oleObj>
              </mc:Choice>
              <mc:Fallback>
                <p:oleObj name="Equation" r:id="rId24" imgW="1854000" imgH="177480" progId="Equation.DSMT4">
                  <p:embed/>
                  <p:pic>
                    <p:nvPicPr>
                      <p:cNvPr id="286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267" y="5709603"/>
                        <a:ext cx="4005263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7" name="Object 15"/>
          <p:cNvGraphicFramePr>
            <a:graphicFrameLocks noChangeAspect="1"/>
          </p:cNvGraphicFramePr>
          <p:nvPr/>
        </p:nvGraphicFramePr>
        <p:xfrm>
          <a:off x="1317308" y="6232525"/>
          <a:ext cx="1563687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6" imgW="723600" imgH="203040" progId="Equation.DSMT4">
                  <p:embed/>
                </p:oleObj>
              </mc:Choice>
              <mc:Fallback>
                <p:oleObj name="Equation" r:id="rId26" imgW="723600" imgH="203040" progId="Equation.DSMT4">
                  <p:embed/>
                  <p:pic>
                    <p:nvPicPr>
                      <p:cNvPr id="286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308" y="6232525"/>
                        <a:ext cx="1563687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8" name="Object 16"/>
          <p:cNvGraphicFramePr>
            <a:graphicFrameLocks noChangeAspect="1"/>
          </p:cNvGraphicFramePr>
          <p:nvPr/>
        </p:nvGraphicFramePr>
        <p:xfrm>
          <a:off x="2930843" y="6241733"/>
          <a:ext cx="1782762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28" imgW="825480" imgH="203040" progId="Equation.DSMT4">
                  <p:embed/>
                </p:oleObj>
              </mc:Choice>
              <mc:Fallback>
                <p:oleObj name="Equation" r:id="rId28" imgW="825480" imgH="203040" progId="Equation.DSMT4">
                  <p:embed/>
                  <p:pic>
                    <p:nvPicPr>
                      <p:cNvPr id="286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843" y="6241733"/>
                        <a:ext cx="1782762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4978400" y="5717540"/>
            <a:ext cx="31140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200" dirty="0">
                <a:solidFill>
                  <a:srgbClr val="FF0000"/>
                </a:solidFill>
              </a:rPr>
              <a:t>Leaving your answer as 216 cm</a:t>
            </a:r>
            <a:r>
              <a:rPr lang="en-CA" sz="2200" baseline="30000" dirty="0">
                <a:solidFill>
                  <a:srgbClr val="FF0000"/>
                </a:solidFill>
              </a:rPr>
              <a:t>2  </a:t>
            </a:r>
            <a:r>
              <a:rPr lang="en-CA" sz="2200" dirty="0">
                <a:solidFill>
                  <a:srgbClr val="FF0000"/>
                </a:solidFill>
              </a:rPr>
              <a:t>is ok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1.48148E-6 L -0.01562 0.2590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" y="1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81481E-6 L 0.17847 0.1384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81481E-6 L -0.37864 -0.00209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-1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0 L -0.37673 0.00023 " pathEditMode="relative" rAng="0" ptsTypes="AA">
                                      <p:cBhvr>
                                        <p:cTn id="7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" y="0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35" presetClass="pat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 L -0.37621 0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0"/>
                                    </p:animMotion>
                                  </p:childTnLst>
                                </p:cTn>
                              </p:par>
                              <p:par>
                                <p:cTn id="8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2" presetClass="exit" presetSubtype="1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00"/>
                            </p:stCondLst>
                            <p:childTnLst>
                              <p:par>
                                <p:cTn id="92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8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28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7" grpId="0" animBg="1"/>
      <p:bldP spid="17" grpId="1" animBg="1"/>
      <p:bldP spid="17" grpId="2" animBg="1"/>
      <p:bldP spid="18" grpId="0" animBg="1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8" grpId="0"/>
      <p:bldP spid="29" grpId="0"/>
      <p:bldP spid="31" grpId="0"/>
      <p:bldP spid="3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09" y="116978"/>
            <a:ext cx="8339959" cy="560939"/>
          </a:xfrm>
        </p:spPr>
        <p:txBody>
          <a:bodyPr>
            <a:normAutofit/>
          </a:bodyPr>
          <a:lstStyle/>
          <a:p>
            <a:r>
              <a:rPr lang="en-CA" sz="2300" dirty="0"/>
              <a:t>Practice Find the Surface of the following Solids: </a:t>
            </a:r>
          </a:p>
        </p:txBody>
      </p:sp>
      <p:sp>
        <p:nvSpPr>
          <p:cNvPr id="21" name="Can 20"/>
          <p:cNvSpPr/>
          <p:nvPr/>
        </p:nvSpPr>
        <p:spPr>
          <a:xfrm>
            <a:off x="409903" y="772511"/>
            <a:ext cx="1718441" cy="1513489"/>
          </a:xfrm>
          <a:prstGeom prst="can">
            <a:avLst>
              <a:gd name="adj" fmla="val 44792"/>
            </a:avLst>
          </a:prstGeom>
          <a:solidFill>
            <a:srgbClr val="00B050">
              <a:alpha val="5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0072676"/>
              </p:ext>
            </p:extLst>
          </p:nvPr>
        </p:nvGraphicFramePr>
        <p:xfrm>
          <a:off x="2109403" y="1340070"/>
          <a:ext cx="791780" cy="395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355138" imgH="177569" progId="Equation.DSMT4">
                  <p:embed/>
                </p:oleObj>
              </mc:Choice>
              <mc:Fallback>
                <p:oleObj name="Equation" r:id="rId4" imgW="355138" imgH="177569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9403" y="1340070"/>
                        <a:ext cx="791780" cy="3958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1" name="Straight Connector 30"/>
          <p:cNvCxnSpPr/>
          <p:nvPr/>
        </p:nvCxnSpPr>
        <p:spPr>
          <a:xfrm flipH="1">
            <a:off x="940198" y="788276"/>
            <a:ext cx="557526" cy="641351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0953753"/>
              </p:ext>
            </p:extLst>
          </p:nvPr>
        </p:nvGraphicFramePr>
        <p:xfrm>
          <a:off x="1275420" y="909582"/>
          <a:ext cx="650875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291847" imgH="177646" progId="Equation.DSMT4">
                  <p:embed/>
                </p:oleObj>
              </mc:Choice>
              <mc:Fallback>
                <p:oleObj name="Equation" r:id="rId6" imgW="291847" imgH="177646" progId="Equation.DSMT4">
                  <p:embed/>
                  <p:pic>
                    <p:nvPicPr>
                      <p:cNvPr id="33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420" y="909582"/>
                        <a:ext cx="650875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Box 49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sp>
        <p:nvSpPr>
          <p:cNvPr id="51" name="Oval 50"/>
          <p:cNvSpPr/>
          <p:nvPr/>
        </p:nvSpPr>
        <p:spPr>
          <a:xfrm>
            <a:off x="429667" y="804043"/>
            <a:ext cx="1698678" cy="630621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2" name="Oval 51"/>
          <p:cNvSpPr/>
          <p:nvPr/>
        </p:nvSpPr>
        <p:spPr>
          <a:xfrm>
            <a:off x="426490" y="1671145"/>
            <a:ext cx="1686089" cy="583325"/>
          </a:xfrm>
          <a:prstGeom prst="ellipse">
            <a:avLst/>
          </a:prstGeom>
          <a:solidFill>
            <a:srgbClr val="00B0F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Flowchart: Magnetic Disk 52"/>
          <p:cNvSpPr/>
          <p:nvPr/>
        </p:nvSpPr>
        <p:spPr>
          <a:xfrm>
            <a:off x="4550086" y="2645366"/>
            <a:ext cx="1711003" cy="1315190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54" name="Rectangle 53"/>
          <p:cNvSpPr/>
          <p:nvPr/>
        </p:nvSpPr>
        <p:spPr>
          <a:xfrm>
            <a:off x="5326755" y="3102565"/>
            <a:ext cx="2968085" cy="873755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5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4902366" y="4043045"/>
          <a:ext cx="15906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5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2366" y="4043045"/>
                        <a:ext cx="1590675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5222857" y="4526001"/>
          <a:ext cx="175736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812520" imgH="253800" progId="Equation.DSMT4">
                  <p:embed/>
                </p:oleObj>
              </mc:Choice>
              <mc:Fallback>
                <p:oleObj name="Equation" r:id="rId10" imgW="812520" imgH="253800" progId="Equation.DSMT4">
                  <p:embed/>
                  <p:pic>
                    <p:nvPicPr>
                      <p:cNvPr id="1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857" y="4526001"/>
                        <a:ext cx="175736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5236924" y="5098922"/>
          <a:ext cx="1373188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634680" imgH="203040" progId="Equation.DSMT4">
                  <p:embed/>
                </p:oleObj>
              </mc:Choice>
              <mc:Fallback>
                <p:oleObj name="Equation" r:id="rId12" imgW="634680" imgH="203040" progId="Equation.DSMT4">
                  <p:embed/>
                  <p:pic>
                    <p:nvPicPr>
                      <p:cNvPr id="11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6924" y="5098922"/>
                        <a:ext cx="1373188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262060" y="3861890"/>
          <a:ext cx="2416176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117440" imgH="279360" progId="Equation.DSMT4">
                  <p:embed/>
                </p:oleObj>
              </mc:Choice>
              <mc:Fallback>
                <p:oleObj name="Equation" r:id="rId14" imgW="1117440" imgH="279360" progId="Equation.DSMT4">
                  <p:embed/>
                  <p:pic>
                    <p:nvPicPr>
                      <p:cNvPr id="1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060" y="3861890"/>
                        <a:ext cx="2416176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551588" y="4398048"/>
          <a:ext cx="1371600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634680" imgH="203040" progId="Equation.DSMT4">
                  <p:embed/>
                </p:oleObj>
              </mc:Choice>
              <mc:Fallback>
                <p:oleObj name="Equation" r:id="rId16" imgW="634680" imgH="203040" progId="Equation.DSMT4">
                  <p:embed/>
                  <p:pic>
                    <p:nvPicPr>
                      <p:cNvPr id="1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588" y="4398048"/>
                        <a:ext cx="1371600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289280" y="4958436"/>
          <a:ext cx="34290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587240" imgH="203040" progId="Equation.DSMT4">
                  <p:embed/>
                </p:oleObj>
              </mc:Choice>
              <mc:Fallback>
                <p:oleObj name="Equation" r:id="rId18" imgW="1587240" imgH="203040" progId="Equation.DSMT4">
                  <p:embed/>
                  <p:pic>
                    <p:nvPicPr>
                      <p:cNvPr id="12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280" y="4958436"/>
                        <a:ext cx="34290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1527227" y="5523533"/>
          <a:ext cx="15081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698400" imgH="203040" progId="Equation.DSMT4">
                  <p:embed/>
                </p:oleObj>
              </mc:Choice>
              <mc:Fallback>
                <p:oleObj name="Equation" r:id="rId20" imgW="698400" imgH="203040" progId="Equation.DSMT4">
                  <p:embed/>
                  <p:pic>
                    <p:nvPicPr>
                      <p:cNvPr id="12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7227" y="5523533"/>
                        <a:ext cx="15081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1745204"/>
              </p:ext>
            </p:extLst>
          </p:nvPr>
        </p:nvGraphicFramePr>
        <p:xfrm>
          <a:off x="1567362" y="6036243"/>
          <a:ext cx="192087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888840" imgH="203040" progId="Equation.DSMT4">
                  <p:embed/>
                </p:oleObj>
              </mc:Choice>
              <mc:Fallback>
                <p:oleObj name="Equation" r:id="rId22" imgW="888840" imgH="203040" progId="Equation.DSMT4">
                  <p:embed/>
                  <p:pic>
                    <p:nvPicPr>
                      <p:cNvPr id="12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7362" y="6036243"/>
                        <a:ext cx="192087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35961" y="822960"/>
            <a:ext cx="482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000" dirty="0">
                <a:solidFill>
                  <a:srgbClr val="FF0000"/>
                </a:solidFill>
              </a:rPr>
              <a:t>The diameter is 8cm.  Find the radius by dividing the diameter by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327401" y="1600200"/>
            <a:ext cx="482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Find the area of both circles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27401" y="1996440"/>
            <a:ext cx="4825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Find the area of the lateral side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52241" y="5638800"/>
            <a:ext cx="4825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000" dirty="0">
                <a:solidFill>
                  <a:srgbClr val="FF0000"/>
                </a:solidFill>
              </a:rPr>
              <a:t>Now get the surface area by adding</a:t>
            </a:r>
            <a:br>
              <a:rPr lang="en-CA" sz="2000" dirty="0">
                <a:solidFill>
                  <a:srgbClr val="FF0000"/>
                </a:solidFill>
              </a:rPr>
            </a:br>
            <a:r>
              <a:rPr lang="en-CA" sz="2000" dirty="0">
                <a:solidFill>
                  <a:srgbClr val="FF0000"/>
                </a:solidFill>
              </a:rPr>
              <a:t>the area of all three sides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957320" y="6296660"/>
            <a:ext cx="4439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Leaving your answer as 112 cm</a:t>
            </a:r>
            <a:r>
              <a:rPr lang="en-CA" baseline="30000" dirty="0">
                <a:solidFill>
                  <a:srgbClr val="FF0000"/>
                </a:solidFill>
              </a:rPr>
              <a:t>2  </a:t>
            </a:r>
            <a:r>
              <a:rPr lang="en-CA" dirty="0">
                <a:solidFill>
                  <a:srgbClr val="FF0000"/>
                </a:solidFill>
              </a:rPr>
              <a:t>is ok</a:t>
            </a:r>
          </a:p>
        </p:txBody>
      </p:sp>
    </p:spTree>
    <p:extLst>
      <p:ext uri="{BB962C8B-B14F-4D97-AF65-F5344CB8AC3E}">
        <p14:creationId xmlns:p14="http://schemas.microsoft.com/office/powerpoint/2010/main" val="1210156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-0.01927 0.3430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" y="1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11111E-6 L 0.18385 0.2310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2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22222E-6 L 0.32361 -0.00093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animBg="1"/>
      <p:bldP spid="51" grpId="1" animBg="1"/>
      <p:bldP spid="52" grpId="0" animBg="1"/>
      <p:bldP spid="52" grpId="1" animBg="1"/>
      <p:bldP spid="53" grpId="0" animBg="1"/>
      <p:bldP spid="53" grpId="1" animBg="1"/>
      <p:bldP spid="53" grpId="2" animBg="1"/>
      <p:bldP spid="54" grpId="0" animBg="1"/>
      <p:bldP spid="20" grpId="0"/>
      <p:bldP spid="23" grpId="0"/>
      <p:bldP spid="24" grpId="0"/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" y="167640"/>
            <a:ext cx="8900160" cy="254508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CA" dirty="0"/>
              <a:t>Ex: A water tower in the shape of a cylinder has radius 10 m and height 30 m. A spiral staircase, with constant slope, circles once around the outside of the water tower. A vertical ladder of height 5 m then extends to the top of the tower. What is the total distance along the staircase and up the ladder to the top of the tower?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436494"/>
            <a:ext cx="2931646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lowchart: Magnetic Disk 10"/>
          <p:cNvSpPr/>
          <p:nvPr/>
        </p:nvSpPr>
        <p:spPr>
          <a:xfrm>
            <a:off x="3091398" y="2547258"/>
            <a:ext cx="2133742" cy="1447800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2" name="Rectangle 11"/>
          <p:cNvSpPr/>
          <p:nvPr/>
        </p:nvSpPr>
        <p:spPr>
          <a:xfrm>
            <a:off x="4151095" y="3037251"/>
            <a:ext cx="4459502" cy="1926635"/>
          </a:xfrm>
          <a:prstGeom prst="rect">
            <a:avLst/>
          </a:prstGeom>
          <a:solidFill>
            <a:srgbClr val="0070C0">
              <a:alpha val="5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3" name="Flowchart: Magnetic Disk 12"/>
          <p:cNvSpPr/>
          <p:nvPr/>
        </p:nvSpPr>
        <p:spPr>
          <a:xfrm>
            <a:off x="3091394" y="3516108"/>
            <a:ext cx="2133742" cy="1447800"/>
          </a:xfrm>
          <a:prstGeom prst="flowChartMagneticDisk">
            <a:avLst/>
          </a:prstGeom>
          <a:solidFill>
            <a:srgbClr val="00B0F0">
              <a:alpha val="48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cxnSp>
        <p:nvCxnSpPr>
          <p:cNvPr id="16" name="Straight Connector 15"/>
          <p:cNvCxnSpPr>
            <a:stCxn id="13" idx="3"/>
          </p:cNvCxnSpPr>
          <p:nvPr/>
        </p:nvCxnSpPr>
        <p:spPr>
          <a:xfrm flipV="1">
            <a:off x="4158265" y="3516086"/>
            <a:ext cx="4452332" cy="1447822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8599711" y="3058886"/>
            <a:ext cx="0" cy="457200"/>
          </a:xfrm>
          <a:prstGeom prst="line">
            <a:avLst/>
          </a:prstGeom>
          <a:ln w="38100">
            <a:solidFill>
              <a:srgbClr val="FFFF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95943" y="5344886"/>
            <a:ext cx="4774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Unwrap the cylinder for the lateral surface</a:t>
            </a:r>
          </a:p>
        </p:txBody>
      </p:sp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5374409" y="5056006"/>
          <a:ext cx="1069975" cy="542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5" imgW="495000" imgH="253800" progId="Equation.DSMT4">
                  <p:embed/>
                </p:oleObj>
              </mc:Choice>
              <mc:Fallback>
                <p:oleObj name="Equation" r:id="rId5" imgW="495000" imgH="253800" progId="Equation.DSMT4">
                  <p:embed/>
                  <p:pic>
                    <p:nvPicPr>
                      <p:cNvPr id="3584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4409" y="5056006"/>
                        <a:ext cx="1069975" cy="542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3"/>
          <p:cNvGraphicFramePr>
            <a:graphicFrameLocks noChangeAspect="1"/>
          </p:cNvGraphicFramePr>
          <p:nvPr/>
        </p:nvGraphicFramePr>
        <p:xfrm>
          <a:off x="8602206" y="4011159"/>
          <a:ext cx="4111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7" imgW="190440" imgH="177480" progId="Equation.DSMT4">
                  <p:embed/>
                </p:oleObj>
              </mc:Choice>
              <mc:Fallback>
                <p:oleObj name="Equation" r:id="rId7" imgW="190440" imgH="177480" progId="Equation.DSMT4">
                  <p:embed/>
                  <p:pic>
                    <p:nvPicPr>
                      <p:cNvPr id="22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02206" y="4011159"/>
                        <a:ext cx="411162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4" name="Straight Arrow Connector 23"/>
          <p:cNvCxnSpPr/>
          <p:nvPr/>
        </p:nvCxnSpPr>
        <p:spPr>
          <a:xfrm flipH="1">
            <a:off x="8610597" y="3537856"/>
            <a:ext cx="0" cy="144780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4147454" y="5083626"/>
            <a:ext cx="4495800" cy="1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06825" y="5747664"/>
            <a:ext cx="38170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Use the Pythagorean </a:t>
            </a:r>
            <a:r>
              <a:rPr lang="en-CA" dirty="0" err="1">
                <a:solidFill>
                  <a:srgbClr val="FF0000"/>
                </a:solidFill>
              </a:rPr>
              <a:t>Thm</a:t>
            </a:r>
            <a:r>
              <a:rPr lang="en-CA" dirty="0">
                <a:solidFill>
                  <a:srgbClr val="FF0000"/>
                </a:solidFill>
              </a:rPr>
              <a:t>. to find</a:t>
            </a:r>
            <a:br>
              <a:rPr lang="en-CA" dirty="0">
                <a:solidFill>
                  <a:srgbClr val="FF0000"/>
                </a:solidFill>
              </a:rPr>
            </a:br>
            <a:r>
              <a:rPr lang="en-CA" dirty="0">
                <a:solidFill>
                  <a:srgbClr val="FF0000"/>
                </a:solidFill>
              </a:rPr>
              <a:t>the length of the diagonal path</a:t>
            </a:r>
          </a:p>
        </p:txBody>
      </p:sp>
      <p:graphicFrame>
        <p:nvGraphicFramePr>
          <p:cNvPr id="28" name="Object 3"/>
          <p:cNvGraphicFramePr>
            <a:graphicFrameLocks noChangeAspect="1"/>
          </p:cNvGraphicFramePr>
          <p:nvPr/>
        </p:nvGraphicFramePr>
        <p:xfrm>
          <a:off x="6441123" y="5121275"/>
          <a:ext cx="1344612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9" imgW="622080" imgH="177480" progId="Equation.DSMT4">
                  <p:embed/>
                </p:oleObj>
              </mc:Choice>
              <mc:Fallback>
                <p:oleObj name="Equation" r:id="rId9" imgW="622080" imgH="177480" progId="Equation.DSMT4">
                  <p:embed/>
                  <p:pic>
                    <p:nvPicPr>
                      <p:cNvPr id="2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1123" y="5121275"/>
                        <a:ext cx="1344612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3"/>
          <p:cNvGraphicFramePr>
            <a:graphicFrameLocks noChangeAspect="1"/>
          </p:cNvGraphicFramePr>
          <p:nvPr/>
        </p:nvGraphicFramePr>
        <p:xfrm>
          <a:off x="6108064" y="3802628"/>
          <a:ext cx="475615" cy="5141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1" imgW="126720" imgH="139680" progId="Equation.DSMT4">
                  <p:embed/>
                </p:oleObj>
              </mc:Choice>
              <mc:Fallback>
                <p:oleObj name="Equation" r:id="rId11" imgW="126720" imgH="139680" progId="Equation.DSMT4">
                  <p:embed/>
                  <p:pic>
                    <p:nvPicPr>
                      <p:cNvPr id="2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064" y="3802628"/>
                        <a:ext cx="475615" cy="51410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3"/>
          <p:cNvGraphicFramePr>
            <a:graphicFrameLocks noChangeAspect="1"/>
          </p:cNvGraphicFramePr>
          <p:nvPr/>
        </p:nvGraphicFramePr>
        <p:xfrm>
          <a:off x="5005388" y="5566728"/>
          <a:ext cx="23876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3" imgW="1104840" imgH="203040" progId="Equation.DSMT4">
                  <p:embed/>
                </p:oleObj>
              </mc:Choice>
              <mc:Fallback>
                <p:oleObj name="Equation" r:id="rId13" imgW="1104840" imgH="203040" progId="Equation.DSMT4">
                  <p:embed/>
                  <p:pic>
                    <p:nvPicPr>
                      <p:cNvPr id="3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5388" y="5566728"/>
                        <a:ext cx="2387600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"/>
          <p:cNvGraphicFramePr>
            <a:graphicFrameLocks noChangeAspect="1"/>
          </p:cNvGraphicFramePr>
          <p:nvPr/>
        </p:nvGraphicFramePr>
        <p:xfrm>
          <a:off x="5152073" y="6023610"/>
          <a:ext cx="178435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5" imgW="825480" imgH="177480" progId="Equation.DSMT4">
                  <p:embed/>
                </p:oleObj>
              </mc:Choice>
              <mc:Fallback>
                <p:oleObj name="Equation" r:id="rId15" imgW="825480" imgH="177480" progId="Equation.DSMT4">
                  <p:embed/>
                  <p:pic>
                    <p:nvPicPr>
                      <p:cNvPr id="3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073" y="6023610"/>
                        <a:ext cx="178435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206825" y="6402984"/>
            <a:ext cx="3956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total distance travelled will be:</a:t>
            </a:r>
          </a:p>
        </p:txBody>
      </p:sp>
      <p:graphicFrame>
        <p:nvGraphicFramePr>
          <p:cNvPr id="33" name="Object 3"/>
          <p:cNvGraphicFramePr>
            <a:graphicFrameLocks noChangeAspect="1"/>
          </p:cNvGraphicFramePr>
          <p:nvPr/>
        </p:nvGraphicFramePr>
        <p:xfrm>
          <a:off x="4343083" y="6403975"/>
          <a:ext cx="257968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7" imgW="1193760" imgH="177480" progId="Equation.DSMT4">
                  <p:embed/>
                </p:oleObj>
              </mc:Choice>
              <mc:Fallback>
                <p:oleObj name="Equation" r:id="rId17" imgW="1193760" imgH="177480" progId="Equation.DSMT4">
                  <p:embed/>
                  <p:pic>
                    <p:nvPicPr>
                      <p:cNvPr id="3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083" y="6403975"/>
                        <a:ext cx="2579687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"/>
          <p:cNvGraphicFramePr>
            <a:graphicFrameLocks noChangeAspect="1"/>
          </p:cNvGraphicFramePr>
          <p:nvPr/>
        </p:nvGraphicFramePr>
        <p:xfrm>
          <a:off x="6919595" y="6402387"/>
          <a:ext cx="15367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9" imgW="711000" imgH="177480" progId="Equation.DSMT4">
                  <p:embed/>
                </p:oleObj>
              </mc:Choice>
              <mc:Fallback>
                <p:oleObj name="Equation" r:id="rId19" imgW="711000" imgH="177480" progId="Equation.DSMT4">
                  <p:embed/>
                  <p:pic>
                    <p:nvPicPr>
                      <p:cNvPr id="34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19595" y="6402387"/>
                        <a:ext cx="1536700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"/>
          <p:cNvGraphicFramePr>
            <a:graphicFrameLocks noChangeAspect="1"/>
          </p:cNvGraphicFramePr>
          <p:nvPr/>
        </p:nvGraphicFramePr>
        <p:xfrm>
          <a:off x="8669973" y="3094673"/>
          <a:ext cx="246062" cy="354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1" imgW="114120" imgH="164880" progId="Equation.DSMT4">
                  <p:embed/>
                </p:oleObj>
              </mc:Choice>
              <mc:Fallback>
                <p:oleObj name="Equation" r:id="rId21" imgW="114120" imgH="164880" progId="Equation.DSMT4">
                  <p:embed/>
                  <p:pic>
                    <p:nvPicPr>
                      <p:cNvPr id="3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69973" y="3094673"/>
                        <a:ext cx="246062" cy="354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33333E-6 L 0.48663 0.0007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3" presetClass="pat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96296E-6 L 0.48559 0.0006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3" y="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4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2" grpId="0" animBg="1"/>
      <p:bldP spid="13" grpId="0" animBg="1"/>
      <p:bldP spid="13" grpId="1" animBg="1"/>
      <p:bldP spid="13" grpId="2" animBg="1"/>
      <p:bldP spid="20" grpId="0"/>
      <p:bldP spid="27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/>
              <a:t>P 186 #4, 6, 8 – 12</a:t>
            </a:r>
          </a:p>
          <a:p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581001"/>
            <a:ext cx="507542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200" dirty="0"/>
              <a:t>Copyright All Rights Reserved Homework Depot at www.BCMath.ca</a:t>
            </a:r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50" y="3505200"/>
            <a:ext cx="1103963" cy="192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7963" y="3843338"/>
            <a:ext cx="338137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ight Arrow 6"/>
          <p:cNvSpPr/>
          <p:nvPr/>
        </p:nvSpPr>
        <p:spPr>
          <a:xfrm>
            <a:off x="1714500" y="4400550"/>
            <a:ext cx="7620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PASSING_SCORE" val="100.0000000000"/>
  <p:tag name="GENSWF_OUTPUT_FILE_NAME" val="m8pch84"/>
  <p:tag name="ISPRING_RESOURCE_PATHS_HASH" val="f5dd3b5eab04799935286d652a75b776e2b83c"/>
  <p:tag name="ISPRING_RESOURCE_PATHS_HASH_2" val="2c985e6fdc839b7ec76a4665f68aae37f43df9d"/>
  <p:tag name="ISPRING_ULTRA_SCORM_COURSE_ID" val="6CE5AE07-BF36-44F6-BB53-8B09FE454FF6"/>
  <p:tag name="ISPRING_SCORM_RATE_SLIDES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OUTPUT_FOLDER" val="C:\Users\Danny\Dropbox\Website\M8P"/>
  <p:tag name="ISPRING_PRESENTATION_TITLE" val="Section 8.4 Surface Areas of Cylinders"/>
  <p:tag name="ISPRING_RESOURCE_PATHS_HASH_PRESENTER" val="4b588d3a6a6df28d37aed2c2eee11def22b1a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293</TotalTime>
  <Words>649</Words>
  <Application>Microsoft Office PowerPoint</Application>
  <PresentationFormat>On-screen Show (4:3)</PresentationFormat>
  <Paragraphs>68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8.4  Surface Area of a cylinder</vt:lpstr>
      <vt:lpstr>Review: Area and Circumference of Circles</vt:lpstr>
      <vt:lpstr>Ex: given the following circles, find the area and circumference:</vt:lpstr>
      <vt:lpstr>What is a Cylinder? </vt:lpstr>
      <vt:lpstr>Surface Area of Cylinders</vt:lpstr>
      <vt:lpstr>Ex: Find the surface of the following cylinder</vt:lpstr>
      <vt:lpstr>Practice Find the Surface of the following Solids: </vt:lpstr>
      <vt:lpstr>PowerPoint Presentation</vt:lpstr>
      <vt:lpstr>Homework:</vt:lpstr>
      <vt:lpstr>Area of a Circle: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8.4 Surface Areas of Cylinders</dc:title>
  <dc:creator>Danny Young</dc:creator>
  <cp:lastModifiedBy>Danny Young</cp:lastModifiedBy>
  <cp:revision>69</cp:revision>
  <dcterms:created xsi:type="dcterms:W3CDTF">2013-03-26T07:39:37Z</dcterms:created>
  <dcterms:modified xsi:type="dcterms:W3CDTF">2018-03-12T18:07:51Z</dcterms:modified>
</cp:coreProperties>
</file>